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52"/>
  </p:notesMasterIdLst>
  <p:sldIdLst>
    <p:sldId id="648" r:id="rId2"/>
    <p:sldId id="256" r:id="rId3"/>
    <p:sldId id="620" r:id="rId4"/>
    <p:sldId id="678" r:id="rId5"/>
    <p:sldId id="624" r:id="rId6"/>
    <p:sldId id="626" r:id="rId7"/>
    <p:sldId id="625" r:id="rId8"/>
    <p:sldId id="679" r:id="rId9"/>
    <p:sldId id="627" r:id="rId10"/>
    <p:sldId id="639" r:id="rId11"/>
    <p:sldId id="632" r:id="rId12"/>
    <p:sldId id="680" r:id="rId13"/>
    <p:sldId id="628" r:id="rId14"/>
    <p:sldId id="629" r:id="rId15"/>
    <p:sldId id="640" r:id="rId16"/>
    <p:sldId id="642" r:id="rId17"/>
    <p:sldId id="630" r:id="rId18"/>
    <p:sldId id="641" r:id="rId19"/>
    <p:sldId id="643" r:id="rId20"/>
    <p:sldId id="649" r:id="rId21"/>
    <p:sldId id="636" r:id="rId22"/>
    <p:sldId id="650" r:id="rId23"/>
    <p:sldId id="645" r:id="rId24"/>
    <p:sldId id="638" r:id="rId25"/>
    <p:sldId id="657" r:id="rId26"/>
    <p:sldId id="637" r:id="rId27"/>
    <p:sldId id="660" r:id="rId28"/>
    <p:sldId id="661" r:id="rId29"/>
    <p:sldId id="659" r:id="rId30"/>
    <p:sldId id="658" r:id="rId31"/>
    <p:sldId id="681" r:id="rId32"/>
    <p:sldId id="651" r:id="rId33"/>
    <p:sldId id="652" r:id="rId34"/>
    <p:sldId id="682" r:id="rId35"/>
    <p:sldId id="667" r:id="rId36"/>
    <p:sldId id="674" r:id="rId37"/>
    <p:sldId id="676" r:id="rId38"/>
    <p:sldId id="675" r:id="rId39"/>
    <p:sldId id="683" r:id="rId40"/>
    <p:sldId id="670" r:id="rId41"/>
    <p:sldId id="685" r:id="rId42"/>
    <p:sldId id="673" r:id="rId43"/>
    <p:sldId id="672" r:id="rId44"/>
    <p:sldId id="669" r:id="rId45"/>
    <p:sldId id="796" r:id="rId46"/>
    <p:sldId id="798" r:id="rId47"/>
    <p:sldId id="795" r:id="rId48"/>
    <p:sldId id="797" r:id="rId49"/>
    <p:sldId id="799" r:id="rId50"/>
    <p:sldId id="277" r:id="rId51"/>
  </p:sldIdLst>
  <p:sldSz cx="12192000" cy="6858000"/>
  <p:notesSz cx="6858000" cy="9144000"/>
  <p:embeddedFontLst>
    <p:embeddedFont>
      <p:font typeface="Arial Narrow" panose="020B0604020202020204" pitchFamily="34" charset="0"/>
      <p:regular r:id="rId53"/>
      <p:bold r:id="rId54"/>
      <p:italic r:id="rId55"/>
      <p:boldItalic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alibri Light" panose="020F0302020204030204" pitchFamily="34" charset="0"/>
      <p:regular r:id="rId61"/>
      <p:italic r:id="rId62"/>
    </p:embeddedFont>
    <p:embeddedFont>
      <p:font typeface="Cambria Math" panose="02040503050406030204" pitchFamily="18" charset="0"/>
      <p:regular r:id="rId63"/>
    </p:embeddedFont>
    <p:embeddedFont>
      <p:font typeface="SimHei" panose="02010609060101010101" pitchFamily="49" charset="-122"/>
      <p:regular r:id="rId64"/>
    </p:embeddedFont>
  </p:embeddedFontLst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5BE"/>
    <a:srgbClr val="D6D6F8"/>
    <a:srgbClr val="F7F5B6"/>
    <a:srgbClr val="6F42C1"/>
    <a:srgbClr val="D73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38"/>
    <p:restoredTop sz="73333"/>
  </p:normalViewPr>
  <p:slideViewPr>
    <p:cSldViewPr snapToGrid="0" snapToObjects="1">
      <p:cViewPr varScale="1">
        <p:scale>
          <a:sx n="90" d="100"/>
          <a:sy n="90" d="100"/>
        </p:scale>
        <p:origin x="32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D7121-F3D1-7F44-B365-80E67D71FC67}" type="datetimeFigureOut">
              <a:rPr kumimoji="1" lang="zh-CN" altLang="en-US" smtClean="0"/>
              <a:t>2025/12/5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B1C4C-66EF-0F4C-B7A3-FECCA39F5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6903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2234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﻿（</a:t>
            </a:r>
            <a:r>
              <a:rPr lang="en-US" altLang="zh-CN" dirty="0"/>
              <a:t>6</a:t>
            </a:r>
            <a:r>
              <a:rPr lang="zh-CN" altLang="en-US" dirty="0"/>
              <a:t>）：基于课件第 16~17 页， 以 Page Hit 场景为例， 说明页表的结构和操作过程。</a:t>
            </a:r>
            <a:endParaRPr lang="en-US" altLang="zh-CN" dirty="0"/>
          </a:p>
          <a:p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6303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（</a:t>
            </a:r>
            <a:r>
              <a:rPr lang="en-US" altLang="zh-CN" dirty="0"/>
              <a:t>7</a:t>
            </a:r>
            <a:r>
              <a:rPr lang="zh-CN" altLang="en-US" dirty="0"/>
              <a:t>）</a:t>
            </a:r>
            <a:r>
              <a:rPr lang="en-US" altLang="zh-CN" dirty="0"/>
              <a:t>:</a:t>
            </a:r>
            <a:r>
              <a:rPr lang="zh-CN" altLang="en-US" dirty="0"/>
              <a:t>基于课件第 18~24 页， 以 Page Fault 场景为例， 结合之前学习的异常处理， 说明这种情况下页表的操作。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51292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（</a:t>
            </a:r>
            <a:r>
              <a:rPr lang="en-US" altLang="zh-CN" dirty="0"/>
              <a:t>7</a:t>
            </a:r>
            <a:r>
              <a:rPr lang="zh-CN" altLang="en-US" dirty="0"/>
              <a:t>）</a:t>
            </a:r>
            <a:r>
              <a:rPr lang="en-US" altLang="zh-CN" dirty="0"/>
              <a:t>:</a:t>
            </a:r>
            <a:r>
              <a:rPr lang="zh-CN" altLang="en-US" dirty="0"/>
              <a:t>基于课件第 18~24 页， 以 Page Fault 场景为例， 结合之前学习的异常处理， 说明这种情况下页表的操作。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79804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（</a:t>
            </a:r>
            <a:r>
              <a:rPr lang="en-US" altLang="zh-CN" dirty="0"/>
              <a:t>7</a:t>
            </a:r>
            <a:r>
              <a:rPr lang="zh-CN" altLang="en-US" dirty="0"/>
              <a:t>）</a:t>
            </a:r>
            <a:r>
              <a:rPr lang="en-US" altLang="zh-CN" dirty="0"/>
              <a:t>:</a:t>
            </a:r>
            <a:r>
              <a:rPr lang="zh-CN" altLang="en-US" dirty="0"/>
              <a:t>基于课件第 18~24 页， 以 Page Fault 场景为例， 结合之前学习的异常处理， 说明这种情况下页表的操作。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0131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9995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7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Are the PTEs cached like other memory accesses?</a:t>
            </a:r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9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Isn’t it slow to have to go to memory twice every time?</a:t>
            </a:r>
            <a:endParaRPr kumimoji="1" lang="zh-CN" altLang="en-US" dirty="0"/>
          </a:p>
          <a:p>
            <a:endParaRPr kumimoji="1"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4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17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4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Aren’t the TLB contents wrong after a context switch?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﻿第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﻿（ </a:t>
            </a:r>
            <a:r>
              <a:rPr lang="en-US" altLang="zh-CN" dirty="0"/>
              <a:t>5</a:t>
            </a:r>
            <a:r>
              <a:rPr lang="zh-CN" altLang="en-US" dirty="0"/>
              <a:t>） 基于课件第 </a:t>
            </a:r>
            <a:r>
              <a:rPr lang="en-US" altLang="zh-CN" dirty="0"/>
              <a:t>40 </a:t>
            </a:r>
            <a:r>
              <a:rPr lang="zh-CN" altLang="en-US" dirty="0"/>
              <a:t>页， 解释 </a:t>
            </a:r>
            <a:r>
              <a:rPr lang="en-US" altLang="zh-CN" dirty="0"/>
              <a:t>TLB </a:t>
            </a:r>
            <a:r>
              <a:rPr lang="zh-CN" altLang="en-US" dirty="0"/>
              <a:t>的作用， 并说明： 为什么要有 </a:t>
            </a:r>
            <a:r>
              <a:rPr lang="en-US" altLang="zh-CN" dirty="0"/>
              <a:t>TLB</a:t>
            </a:r>
            <a:r>
              <a:rPr lang="zh-CN" altLang="en-US" dirty="0"/>
              <a:t>； </a:t>
            </a:r>
            <a:r>
              <a:rPr lang="en-US" altLang="zh-CN" dirty="0"/>
              <a:t>TLB </a:t>
            </a:r>
            <a:r>
              <a:rPr lang="zh-CN" altLang="en-US" dirty="0"/>
              <a:t>和 </a:t>
            </a:r>
            <a:r>
              <a:rPr lang="en-US" altLang="zh-CN" dirty="0"/>
              <a:t>L1 Cache</a:t>
            </a:r>
            <a:r>
              <a:rPr lang="zh-CN" altLang="en-US" dirty="0"/>
              <a:t>之间是什么关系。 结合后面的内容， 分析 </a:t>
            </a:r>
            <a:r>
              <a:rPr lang="en-US" altLang="zh-CN" dirty="0"/>
              <a:t>TLB </a:t>
            </a:r>
            <a:r>
              <a:rPr lang="zh-CN" altLang="en-US" dirty="0"/>
              <a:t>为什么叫这个名字。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﻿第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 </a:t>
            </a:r>
            <a:r>
              <a:rPr lang="en-US" altLang="zh-CN" dirty="0"/>
              <a:t>7</a:t>
            </a:r>
            <a:r>
              <a:rPr lang="zh-CN" altLang="en-US" dirty="0"/>
              <a:t>） 基于课件第 </a:t>
            </a:r>
            <a:r>
              <a:rPr lang="en-US" altLang="zh-CN" dirty="0"/>
              <a:t>43~44 </a:t>
            </a:r>
            <a:r>
              <a:rPr lang="zh-CN" altLang="en-US" dirty="0"/>
              <a:t>页， 说明 </a:t>
            </a:r>
            <a:r>
              <a:rPr lang="en-US" altLang="zh-CN" dirty="0"/>
              <a:t>TLB Hit </a:t>
            </a:r>
            <a:r>
              <a:rPr lang="zh-CN" altLang="en-US" dirty="0"/>
              <a:t>和 </a:t>
            </a:r>
            <a:r>
              <a:rPr lang="en-US" altLang="zh-CN" dirty="0"/>
              <a:t>Miss </a:t>
            </a:r>
            <a:r>
              <a:rPr lang="zh-CN" altLang="en-US" dirty="0"/>
              <a:t>两种情况下访存的过程，并对比和第 </a:t>
            </a:r>
            <a:r>
              <a:rPr lang="en-US" altLang="zh-CN" dirty="0"/>
              <a:t>37</a:t>
            </a:r>
            <a:r>
              <a:rPr lang="zh-CN" altLang="en-US" dirty="0"/>
              <a:t>页操作过程的异同。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2603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﻿（ </a:t>
            </a:r>
            <a:r>
              <a:rPr lang="en-US" altLang="zh-CN" dirty="0"/>
              <a:t>6</a:t>
            </a:r>
            <a:r>
              <a:rPr lang="zh-CN" altLang="en-US" dirty="0"/>
              <a:t>） 基于课件第 </a:t>
            </a:r>
            <a:r>
              <a:rPr lang="en-US" altLang="zh-CN" dirty="0"/>
              <a:t>41~42 </a:t>
            </a:r>
            <a:r>
              <a:rPr lang="zh-CN" altLang="en-US" dirty="0"/>
              <a:t>页， 说明 </a:t>
            </a:r>
            <a:r>
              <a:rPr lang="en-US" altLang="zh-CN" dirty="0"/>
              <a:t>TLB </a:t>
            </a:r>
            <a:r>
              <a:rPr lang="zh-CN" altLang="en-US" dirty="0"/>
              <a:t>的结构和操作过程， 并对比和之前学习的高速缓存的结构及操作过程的异同。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6849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13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﻿Isn’t the page table huge? How can it be stored in RAM?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 （ 8） 基于课件第 45~46 页， 解读为什么需要多级页表， 对比示例中的二级页表和之前一级页表之间的区别。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9</a:t>
            </a:r>
            <a:r>
              <a:rPr kumimoji="1" lang="zh-CN" altLang="en-US" dirty="0"/>
              <a:t>）</a:t>
            </a:r>
            <a:r>
              <a:rPr lang="zh-CN" altLang="en-US" dirty="0"/>
              <a:t>基于课件第 </a:t>
            </a:r>
            <a:r>
              <a:rPr lang="en-US" altLang="zh-CN" dirty="0"/>
              <a:t>47 </a:t>
            </a:r>
            <a:r>
              <a:rPr lang="zh-CN" altLang="en-US" dirty="0"/>
              <a:t>页和之前的两页， 将二级页表推广到 </a:t>
            </a:r>
            <a:r>
              <a:rPr lang="en-US" altLang="zh-CN" dirty="0"/>
              <a:t>k </a:t>
            </a:r>
            <a:r>
              <a:rPr lang="zh-CN" altLang="en-US" dirty="0"/>
              <a:t>级页表， 说明地址转换的过程。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3507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13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﻿Isn’t the page table huge? How can it be stored in RAM?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 （ 8） 基于课件第 45~46 页， 解读为什么需要多级页表， 对比示例中的二级页表和之前一级页表之间的区别。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9</a:t>
            </a:r>
            <a:r>
              <a:rPr kumimoji="1" lang="zh-CN" altLang="en-US" dirty="0"/>
              <a:t>）</a:t>
            </a:r>
            <a:r>
              <a:rPr lang="zh-CN" altLang="en-US" dirty="0"/>
              <a:t>基于课件第 </a:t>
            </a:r>
            <a:r>
              <a:rPr lang="en-US" altLang="zh-CN" dirty="0"/>
              <a:t>47 </a:t>
            </a:r>
            <a:r>
              <a:rPr lang="zh-CN" altLang="en-US" dirty="0"/>
              <a:t>页和之前的两页， 将二级页表推广到 </a:t>
            </a:r>
            <a:r>
              <a:rPr lang="en-US" altLang="zh-CN" dirty="0"/>
              <a:t>k </a:t>
            </a:r>
            <a:r>
              <a:rPr lang="zh-CN" altLang="en-US" dirty="0"/>
              <a:t>级页表， 说明地址转换的过程。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81890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13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﻿Isn’t the page table huge? How can it be stored in RAM?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 （ 8） 基于课件第 45~46 页， 解读为什么需要多级页表， 对比示例中的二级页表和之前一级页表之间的区别。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9</a:t>
            </a:r>
            <a:r>
              <a:rPr kumimoji="1" lang="zh-CN" altLang="en-US" dirty="0"/>
              <a:t>）</a:t>
            </a:r>
            <a:r>
              <a:rPr lang="zh-CN" altLang="en-US" dirty="0"/>
              <a:t>基于课件第 </a:t>
            </a:r>
            <a:r>
              <a:rPr lang="en-US" altLang="zh-CN" dirty="0"/>
              <a:t>47 </a:t>
            </a:r>
            <a:r>
              <a:rPr lang="zh-CN" altLang="en-US" dirty="0"/>
              <a:t>页和之前的两页， 将二级页表推广到 </a:t>
            </a:r>
            <a:r>
              <a:rPr lang="en-US" altLang="zh-CN" dirty="0"/>
              <a:t>k </a:t>
            </a:r>
            <a:r>
              <a:rPr lang="zh-CN" altLang="en-US" dirty="0"/>
              <a:t>级页表， 说明地址转换的过程。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6290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1(1): </a:t>
            </a:r>
            <a:r>
              <a:rPr kumimoji="1" lang="zh-CN" altLang="en-US" dirty="0"/>
              <a:t>基于课件第 </a:t>
            </a:r>
            <a:r>
              <a:rPr kumimoji="1" lang="en-US" altLang="zh-CN" dirty="0"/>
              <a:t>2~8 </a:t>
            </a:r>
            <a:r>
              <a:rPr kumimoji="1" lang="zh-CN" altLang="en-US" dirty="0"/>
              <a:t>页等，分析虚拟存储出现的原因，或者说是如果没有虚拟存储，会出现哪些问题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0773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1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复述课件第 </a:t>
            </a:r>
            <a:r>
              <a:rPr kumimoji="1" lang="en-US" altLang="zh-CN" dirty="0"/>
              <a:t>13 </a:t>
            </a:r>
            <a:r>
              <a:rPr kumimoji="1" lang="zh-CN" altLang="en-US" dirty="0"/>
              <a:t>页的问题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 并详细回答。</a:t>
            </a:r>
            <a:r>
              <a:rPr lang="zh-CN" altLang="en-US" dirty="0"/>
              <a:t>﻿Isn’t the page table huge? How can it be stored in RAM?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 （ 8） 基于课件第 45~46 页， 解读为什么需要多级页表， 对比示例中的二级页表和之前一级页表之间的区别。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9</a:t>
            </a:r>
            <a:r>
              <a:rPr kumimoji="1" lang="zh-CN" altLang="en-US" dirty="0"/>
              <a:t>）</a:t>
            </a:r>
            <a:r>
              <a:rPr lang="zh-CN" altLang="en-US" dirty="0"/>
              <a:t>基于课件第 </a:t>
            </a:r>
            <a:r>
              <a:rPr lang="en-US" altLang="zh-CN" dirty="0"/>
              <a:t>47 </a:t>
            </a:r>
            <a:r>
              <a:rPr lang="zh-CN" altLang="en-US" dirty="0"/>
              <a:t>页和之前的两页， 将二级页表推广到 </a:t>
            </a:r>
            <a:r>
              <a:rPr lang="en-US" altLang="zh-CN" dirty="0"/>
              <a:t>k </a:t>
            </a:r>
            <a:r>
              <a:rPr lang="zh-CN" altLang="en-US" dirty="0"/>
              <a:t>级页表， 说明地址转换的过程。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60670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2579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（﻿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28~29 </a:t>
            </a:r>
            <a:r>
              <a:rPr kumimoji="1" lang="zh-CN" altLang="en-US" dirty="0"/>
              <a:t>页， 说明虚拟存储作为内存管理的工具， 主要有哪些用途。 再基于课件第 </a:t>
            </a:r>
            <a:r>
              <a:rPr kumimoji="1" lang="en-US" altLang="zh-CN" dirty="0"/>
              <a:t>30 </a:t>
            </a:r>
            <a:r>
              <a:rPr kumimoji="1" lang="zh-CN" altLang="en-US" dirty="0"/>
              <a:t>页， 说明虚拟存储对链接和加载的影响。</a:t>
            </a:r>
            <a:endParaRPr kumimoji="1"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85489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第</a:t>
            </a:r>
            <a:r>
              <a:rPr kumimoji="1" lang="en-US" altLang="zh-CN" dirty="0"/>
              <a:t>19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 ﻿基于课件第 </a:t>
            </a:r>
            <a:r>
              <a:rPr kumimoji="1" lang="en-US" altLang="zh-CN" dirty="0"/>
              <a:t>32 </a:t>
            </a:r>
            <a:r>
              <a:rPr kumimoji="1" lang="zh-CN" altLang="en-US" dirty="0"/>
              <a:t>页， 说明虚拟存储如何实现存储保护， 并对每个权限位进行解释。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582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4201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198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2417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31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的存储系统， 并分析各级 </a:t>
            </a:r>
            <a:r>
              <a:rPr kumimoji="1" lang="en-US" altLang="zh-CN" dirty="0"/>
              <a:t>Cache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TLB </a:t>
            </a:r>
            <a:r>
              <a:rPr kumimoji="1" lang="zh-CN" altLang="en-US" dirty="0"/>
              <a:t>的容量、 组相联数量分别是有什么设计考虑。 然后查询最新款的酷睿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的这些指标有没有变化。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4051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32~35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的地址转换过程， 分 </a:t>
            </a:r>
            <a:r>
              <a:rPr kumimoji="1" lang="en-US" altLang="zh-CN" dirty="0"/>
              <a:t>TLB hit/miss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Cache hit/miss</a:t>
            </a:r>
            <a:r>
              <a:rPr kumimoji="1" lang="zh-CN" altLang="en-US" dirty="0"/>
              <a:t>等不同情况， 然后讲解不同级页表中的页表项的具体内容。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47845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32~35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的地址转换过程， 分 </a:t>
            </a:r>
            <a:r>
              <a:rPr kumimoji="1" lang="en-US" altLang="zh-CN" dirty="0"/>
              <a:t>TLB hit/miss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Cache hit/miss</a:t>
            </a:r>
            <a:r>
              <a:rPr kumimoji="1" lang="zh-CN" altLang="en-US" dirty="0"/>
              <a:t>等不同情况， 然后讲解不同级页表中的页表项的具体内容。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382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1(</a:t>
            </a:r>
            <a:r>
              <a:rPr lang="zh-CN" altLang="en-US" dirty="0"/>
              <a:t>4</a:t>
            </a:r>
            <a:r>
              <a:rPr lang="en-US" altLang="zh-CN" dirty="0"/>
              <a:t>):</a:t>
            </a:r>
            <a:r>
              <a:rPr lang="zh-CN" altLang="en-US" dirty="0"/>
              <a:t> 基于课件第11页，解释线性地址、虚拟地址和物理地址三个概念，并结合汇编程序或者内存实物，举例说明它们的区别和联系。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1916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﻿（ </a:t>
            </a:r>
            <a:r>
              <a:rPr kumimoji="1" lang="en-US" altLang="zh-CN" dirty="0"/>
              <a:t>4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36 </a:t>
            </a:r>
            <a:r>
              <a:rPr kumimoji="1" lang="zh-CN" altLang="en-US" dirty="0"/>
              <a:t>页， 讲解“ </a:t>
            </a:r>
            <a:r>
              <a:rPr kumimoji="1" lang="en-US" altLang="zh-CN" dirty="0" err="1"/>
              <a:t>Virtulally</a:t>
            </a:r>
            <a:r>
              <a:rPr kumimoji="1" lang="en-US" altLang="zh-CN" dirty="0"/>
              <a:t> indexed, physically tagged” </a:t>
            </a:r>
            <a:r>
              <a:rPr kumimoji="1" lang="zh-CN" altLang="en-US" dirty="0"/>
              <a:t>的具体实现和效果。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86732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5</a:t>
            </a:r>
            <a:r>
              <a:rPr kumimoji="1" lang="zh-CN" altLang="en-US" dirty="0"/>
              <a:t>） ﻿拓展研讨： 调研用虚拟地址寻址的 </a:t>
            </a:r>
            <a:r>
              <a:rPr kumimoji="1" lang="en-US" altLang="zh-CN" dirty="0"/>
              <a:t>Cache </a:t>
            </a:r>
            <a:r>
              <a:rPr kumimoji="1" lang="zh-CN" altLang="en-US" dirty="0"/>
              <a:t>实例。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71132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32~35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的地址转换过程， 分 </a:t>
            </a:r>
            <a:r>
              <a:rPr kumimoji="1" lang="en-US" altLang="zh-CN" dirty="0"/>
              <a:t>TLB hit/miss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Cache hit/miss</a:t>
            </a:r>
            <a:r>
              <a:rPr kumimoji="1" lang="zh-CN" altLang="en-US" dirty="0"/>
              <a:t>等不同情况， 然后讲解不同级页表中的页表项的具体内容。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56374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28441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57231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72573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81054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5486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1(5): </a:t>
            </a:r>
            <a:r>
              <a:rPr lang="zh-CN" altLang="en-US" dirty="0"/>
              <a:t>基于课件第 </a:t>
            </a:r>
            <a:r>
              <a:rPr lang="en-US" altLang="zh-CN" dirty="0"/>
              <a:t>14~15 </a:t>
            </a:r>
            <a:r>
              <a:rPr lang="zh-CN" altLang="en-US" dirty="0"/>
              <a:t>页的示例和说明，解释虚拟页和物理页的对应关系。</a:t>
            </a: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8590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841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﻿（9）：基于课件第 26 页， 分析虚拟存储在局部性原理（ 空间、 时间）、 命中、 不命中（ 是否也有三种？ ） 这些方面， 和之前学习的高速缓存有什么异同。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5100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495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﻿（</a:t>
            </a:r>
            <a:r>
              <a:rPr lang="en-US" altLang="zh-CN" dirty="0"/>
              <a:t>6</a:t>
            </a:r>
            <a:r>
              <a:rPr lang="zh-CN" altLang="en-US" dirty="0"/>
              <a:t>）：基于课件第 16~17 页， 以 Page Hit 场景为例， 说明页表的结构和操作过程。</a:t>
            </a:r>
            <a:endParaRPr lang="en-US" altLang="zh-CN" dirty="0"/>
          </a:p>
          <a:p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9111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1</a:t>
            </a:r>
            <a:r>
              <a:rPr lang="zh-CN" altLang="en-US" dirty="0"/>
              <a:t>﻿（</a:t>
            </a:r>
            <a:r>
              <a:rPr lang="en-US" altLang="zh-CN" dirty="0"/>
              <a:t>6</a:t>
            </a:r>
            <a:r>
              <a:rPr lang="zh-CN" altLang="en-US" dirty="0"/>
              <a:t>）：基于课件第 16~17 页， 以 Page Hit 场景为例， 说明页表的结构和操作过程。</a:t>
            </a:r>
            <a:endParaRPr lang="en-US" altLang="zh-CN" dirty="0"/>
          </a:p>
          <a:p>
            <a:r>
              <a:rPr kumimoji="1" lang="zh-CN" altLang="en-US" dirty="0"/>
              <a:t>第</a:t>
            </a:r>
            <a:r>
              <a:rPr lang="en-US" altLang="zh-CN" dirty="0"/>
              <a:t>19</a:t>
            </a:r>
            <a:r>
              <a:rPr lang="zh-CN" altLang="en-US" dirty="0"/>
              <a:t>讲研讨题</a:t>
            </a:r>
            <a:r>
              <a:rPr lang="en-US" altLang="zh-CN" dirty="0"/>
              <a:t>2</a:t>
            </a: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）：基于课件第 </a:t>
            </a:r>
            <a:r>
              <a:rPr lang="en-US" altLang="zh-CN" dirty="0"/>
              <a:t>37~38 </a:t>
            </a:r>
            <a:r>
              <a:rPr lang="zh-CN" altLang="en-US" dirty="0"/>
              <a:t>页， 在结构图上解读 </a:t>
            </a:r>
            <a:r>
              <a:rPr lang="en-US" altLang="zh-CN" dirty="0"/>
              <a:t>Page Hit </a:t>
            </a:r>
            <a:r>
              <a:rPr lang="zh-CN" altLang="en-US" dirty="0"/>
              <a:t>和 </a:t>
            </a:r>
            <a:r>
              <a:rPr lang="en-US" altLang="zh-CN" dirty="0"/>
              <a:t>Page Fault </a:t>
            </a:r>
            <a:r>
              <a:rPr lang="zh-CN" altLang="en-US" dirty="0"/>
              <a:t>两种情况下， 地址转换的步骤。 再基于课件第 </a:t>
            </a:r>
            <a:r>
              <a:rPr lang="en-US" altLang="zh-CN" dirty="0"/>
              <a:t>39 </a:t>
            </a:r>
            <a:r>
              <a:rPr lang="zh-CN" altLang="en-US" dirty="0"/>
              <a:t>页， 详细说明各种情况下的数据流转经过哪些线条， 包括 </a:t>
            </a:r>
            <a:r>
              <a:rPr lang="en-US" altLang="zh-CN" dirty="0"/>
              <a:t>PTEA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、 </a:t>
            </a:r>
            <a:r>
              <a:rPr lang="en-US" altLang="zh-CN" dirty="0"/>
              <a:t>PTEA miss</a:t>
            </a:r>
            <a:r>
              <a:rPr lang="zh-CN" altLang="en-US" dirty="0"/>
              <a:t>、 </a:t>
            </a:r>
            <a:r>
              <a:rPr lang="en-US" altLang="zh-CN" dirty="0"/>
              <a:t>PA hit</a:t>
            </a:r>
            <a:r>
              <a:rPr lang="zh-CN" altLang="en-US" dirty="0"/>
              <a:t>、 </a:t>
            </a:r>
            <a:r>
              <a:rPr lang="en-US" altLang="zh-CN" dirty="0"/>
              <a:t>PA miss</a:t>
            </a:r>
            <a:r>
              <a:rPr lang="zh-CN" altLang="en-US" dirty="0"/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337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33CB2-1833-6446-A58B-BEBE6542E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FF91-2EF8-A14C-8D6E-2B415D670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FBB7F-1F1F-3041-8F34-551E53C2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C0454-CBC5-0844-8E76-C6E28BA84909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CDE26-F415-E744-8334-737A7B9DD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80306-4003-1944-95E0-41599C6BB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81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DAEC2-52BA-024C-8C6C-BED550CB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EE96FE-CB14-1B4A-85E1-5E8513611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F4636-F688-CE46-B139-313977579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FEA7-8E1E-3748-B5F1-ACBF6673B8E4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A7477-485C-4A4E-A893-61CFDB41F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933B9-FD9F-1C40-89F4-1C7EAA8D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15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975246-F61B-A441-9874-62E1854824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F60BD-3BDF-7945-A4E7-1F5DF859A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51581-7D0A-CE4B-AA9F-4C887158A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FD00C-90CD-4E48-A64B-1F5FC61CCF5A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E9E29-8E4E-C14A-8B17-5566A0F0C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DB503-7F83-9649-BA45-24F26623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58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94003-1CF9-4C49-A837-08724456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B51C4-2549-FC4F-BDA5-F5A602F3F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2E324-444F-9548-B027-17ACC2FC5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C6404-DCAA-A44D-9657-B605F185714F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DBAA2-8C85-9745-85A2-B41016CB6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870CA-67CB-D947-B79B-24FC521B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ED370-A91D-7A4D-ADC1-8DB123A08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5780B-CE87-3A4B-A7D2-4A7F24DF5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3DD42-A223-9545-ADF3-BC52370E0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B659-EDE0-AD4D-9A19-F97575D3A86B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D4323-9031-DC47-8A94-A29335B17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0D6BC-9512-A841-B1C3-7903D18E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9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50F54-9BA1-B247-9E3B-D4E932B4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711D2-B35F-3F47-A8AB-22CE38A25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8E9B7-C6E3-AC4A-803D-9E61265A9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AC729-0C67-9342-95AD-9C732DB4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7E15-EF90-A04C-9E8D-7D87F5B3144A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E346A-9DE9-E145-BECE-596797C09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6A837-D9D0-6146-AEC5-C35121FB6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56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F5876-C723-9744-BF58-EFB872D5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35E38-1170-5149-A855-7CBDCBFD2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B2E9E2-0892-F446-8EC6-B8B00DE8A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D4CB34-5AEB-F54E-AFF0-B66A8CD4F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C53D7-FBC1-1747-9350-41EBBB255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6BB04-91F7-B241-B009-701C0A53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75F99-32E8-AE48-9E4E-C28EA4F528EC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127985-26B7-5741-8D93-99E60FE60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363637-43DC-C54C-984F-098B7918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4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D1EDF-179A-0C49-895A-2CEEB3A8C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67691-EB33-0242-A864-323F5DEF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6F4D-5BFF-3547-AC37-787533AFDFEE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541A9A-DE87-6E45-9DE0-DABFF5C09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888DC-681B-1341-9420-5B9598774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4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17ED2C-2CF1-ED42-BEDB-CF3138B1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7F076-A352-7F4B-AE9D-7D5DD7B99B48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F62B63-CB01-1C43-8129-3486B490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F36FC-3BEE-8C41-81C3-F2D77D532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7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0CC0-08A9-9843-8945-D77059896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B4A4E-73BF-9944-9344-6B1CF5C1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32A37-9369-7448-9ABE-B54AD56AF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141C0-2267-0244-BE62-A04B3A4D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BF480-957E-A74F-87D5-CE10A0880AFC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8F276-CF22-8A4E-9CB9-B2EF60F43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D4CAB-D56F-454F-9F7A-5354596D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5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0B6A-D032-8D48-AD3C-703F016D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F44685-8048-A147-9613-C2895F7AB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4F0BB-CBF4-D849-8CEE-9C459734D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86F97-06C9-F340-9B2C-E83F5150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01469-409E-374F-A2C0-11933171BF7B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B4FC2-462A-8847-B71A-17754A9C1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4660-7CD5-BF45-A535-740346E8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9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C6C6EE-F9D2-6148-A0B0-FA9944B3B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F61F9-840F-D740-95CA-FD5EE46D3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B176A-AC6F-F140-B22E-3EF286D94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A9B15-69A7-A145-AC80-8CA66F579BF2}" type="datetime1">
              <a:rPr lang="en-US" altLang="zh-CN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8B022-53E5-1F49-B0C5-55161277A5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B7C76-189B-1F4E-96DB-3B5B83733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9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4.wdp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后续安排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982296" cy="54508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Malloclab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: 12.4 15:00 release, 12.18 23:59 due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至少提前一周开始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Lab quiz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时间：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12.15 13:00 – 14:50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范围：</a:t>
            </a: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datalab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– </a:t>
            </a: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malloclab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题型：以选择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填空题为主，答案固定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难度：考察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lab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的基本完成情况，难度不会很大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复习建议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看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writeup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和自己写的代码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熟悉基本工具（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e.g., </a:t>
            </a: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gdb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）的使用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有时间了看看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lab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的整体代码框架（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e.g., 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评测用例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和脚本等）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下周小班课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剩余部分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System I/O + lab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quiz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复习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46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</a:p>
        </p:txBody>
      </p:sp>
      <p:sp>
        <p:nvSpPr>
          <p:cNvPr id="64" name="文本框 1">
            <a:extLst>
              <a:ext uri="{FF2B5EF4-FFF2-40B4-BE49-F238E27FC236}">
                <a16:creationId xmlns:a16="http://schemas.microsoft.com/office/drawing/2014/main" id="{1E351037-2076-1941-A7D1-AEA9A9271F3B}"/>
              </a:ext>
            </a:extLst>
          </p:cNvPr>
          <p:cNvSpPr txBox="1"/>
          <p:nvPr/>
        </p:nvSpPr>
        <p:spPr>
          <a:xfrm>
            <a:off x="288123" y="1878564"/>
            <a:ext cx="11615754" cy="3368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基本特点：不命中处罚高，因为</a:t>
            </a:r>
            <a:r>
              <a:rPr lang="zh-CN" altLang="en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磁盘太慢了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需要减少不命中次数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需要减少访问磁盘次数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全相联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：一个虚拟页可以被缓存到任意一个物理页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冲突不命中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全相联的缓存中不存在冲突不命中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常见的写策略：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写回 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写分配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利用程序的局部性，减少访问磁盘次数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AF0FC7-C399-F24E-8E3A-D5CD2320D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456" y="1795749"/>
            <a:ext cx="5892817" cy="33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5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7" y="648101"/>
            <a:ext cx="6506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vs. SRAM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2E4E70B7-E7C6-DE48-8458-D43A96E3A53A}"/>
              </a:ext>
            </a:extLst>
          </p:cNvPr>
          <p:cNvSpPr txBox="1"/>
          <p:nvPr/>
        </p:nvSpPr>
        <p:spPr>
          <a:xfrm>
            <a:off x="268437" y="1243893"/>
            <a:ext cx="11615754" cy="544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原理相同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都利用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程序的局部性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时间、空间；指令、数据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工作集、抖动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都需要考虑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放置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驱逐（替换）策略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都存在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命中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不命中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实现不同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总是全相联的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不存在冲突不命中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存在冷不命中和容量不命中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容量太大，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不支持和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SRAM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一样的查找方式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通过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直接记录映射关系（缓存状态）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的驱逐（替换）策略更加精细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3A9C52-23D7-A648-8600-7D2BCA06F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456" y="1795749"/>
            <a:ext cx="5892817" cy="33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7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198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1C62E8-F52F-6545-BDEA-5E0A0E442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58274"/>
            <a:ext cx="5707546" cy="4141451"/>
          </a:xfrm>
          <a:prstGeom prst="rect">
            <a:avLst/>
          </a:prstGeom>
        </p:spPr>
      </p:pic>
      <p:sp>
        <p:nvSpPr>
          <p:cNvPr id="10" name="文本框 1">
            <a:extLst>
              <a:ext uri="{FF2B5EF4-FFF2-40B4-BE49-F238E27FC236}">
                <a16:creationId xmlns:a16="http://schemas.microsoft.com/office/drawing/2014/main" id="{02319AEA-0AAD-E646-A68F-85EAE192BEEB}"/>
              </a:ext>
            </a:extLst>
          </p:cNvPr>
          <p:cNvSpPr txBox="1"/>
          <p:nvPr/>
        </p:nvSpPr>
        <p:spPr>
          <a:xfrm>
            <a:off x="268438" y="2157818"/>
            <a:ext cx="11615754" cy="2122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以</a:t>
            </a:r>
            <a:r>
              <a:rPr lang="zh-CN" altLang="en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虚拟页号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）为索引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页表项（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）数组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：信息位 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虚拟页的</a:t>
            </a:r>
            <a:r>
              <a:rPr lang="zh-CN" altLang="en-US" b="1" u="sng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</a:t>
            </a:r>
            <a:r>
              <a:rPr lang="en-US" altLang="zh-CN" b="1" u="sng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b="1" u="sng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磁盘地址</a:t>
            </a:r>
            <a:endParaRPr lang="en-US" altLang="zh-CN" b="1" u="sng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特点</a:t>
            </a:r>
            <a:endParaRPr lang="en-US" altLang="zh-CN" dirty="0">
              <a:solidFill>
                <a:schemeClr val="tx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schemeClr val="tx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每个进程一个，是进程上下文的一部分</a:t>
            </a:r>
            <a:endParaRPr lang="en-US" altLang="zh-CN" dirty="0">
              <a:solidFill>
                <a:schemeClr val="tx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schemeClr val="tx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（一级）页表常驻物理内存</a:t>
            </a:r>
            <a:endParaRPr lang="en-US" altLang="zh-CN" dirty="0">
              <a:solidFill>
                <a:schemeClr val="tx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6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地址翻译：页命中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9F33625-1B6B-8F4C-BCF4-9213D60BC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4035220"/>
            <a:ext cx="1600200" cy="228600"/>
          </a:xfrm>
          <a:prstGeom prst="rect">
            <a:avLst/>
          </a:prstGeom>
          <a:solidFill>
            <a:srgbClr val="FFFFFF">
              <a:lumMod val="85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9480AF5-ADB6-E647-B338-E099FD2852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4263820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53947ACE-5912-ED4F-94A5-6E10D062D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806620"/>
            <a:ext cx="1600200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null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81A8D0B-09A0-754E-A8A9-846F0DE770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663620"/>
            <a:ext cx="1600200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null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B38DF989-E0A9-2140-B445-9077AD9E7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892220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AC0D34AF-9565-334C-80FA-AF142B8D8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120820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F30EDEF7-3262-D741-9F66-6D0219AC5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349420"/>
            <a:ext cx="1600200" cy="228600"/>
          </a:xfrm>
          <a:prstGeom prst="rect">
            <a:avLst/>
          </a:prstGeom>
          <a:solidFill>
            <a:srgbClr val="FFFFFF">
              <a:lumMod val="85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FDDCA7AB-6ED4-4745-8E68-1E0E8D3F66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578020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6" name="Text Box 11">
            <a:extLst>
              <a:ext uri="{FF2B5EF4-FFF2-40B4-BE49-F238E27FC236}">
                <a16:creationId xmlns:a16="http://schemas.microsoft.com/office/drawing/2014/main" id="{D73CA1A5-2AE0-AC4F-B907-EC7F8EA496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2509" y="4533606"/>
            <a:ext cx="1690688" cy="812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Memory resident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page table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(DRAM)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5B3ED2D4-60C1-3F4D-BBF6-5999D8E95C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7166" y="1720645"/>
            <a:ext cx="1627153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Physical memory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(DRAM)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280EF33F-8E07-1443-AB17-156FD48EB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759137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7</a:t>
            </a: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D9152C5A-67A4-2A4E-8AFD-C468EF4F3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968420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4</a:t>
            </a:r>
          </a:p>
        </p:txBody>
      </p:sp>
      <p:sp>
        <p:nvSpPr>
          <p:cNvPr id="20" name="Line 15">
            <a:extLst>
              <a:ext uri="{FF2B5EF4-FFF2-40B4-BE49-F238E27FC236}">
                <a16:creationId xmlns:a16="http://schemas.microsoft.com/office/drawing/2014/main" id="{16EF35C2-91D9-9B42-91D8-BD4465B7CB0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5278" y="4155870"/>
            <a:ext cx="2527300" cy="1450975"/>
          </a:xfrm>
          <a:prstGeom prst="line">
            <a:avLst/>
          </a:prstGeom>
          <a:noFill/>
          <a:ln w="19080">
            <a:solidFill>
              <a:srgbClr val="000066"/>
            </a:solidFill>
            <a:prstDash val="dash"/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1" name="Line 16">
            <a:extLst>
              <a:ext uri="{FF2B5EF4-FFF2-40B4-BE49-F238E27FC236}">
                <a16:creationId xmlns:a16="http://schemas.microsoft.com/office/drawing/2014/main" id="{02DF193B-7C3F-CB43-8A60-095008D96B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85278" y="2785858"/>
            <a:ext cx="2527300" cy="1612900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2" name="Line 17">
            <a:extLst>
              <a:ext uri="{FF2B5EF4-FFF2-40B4-BE49-F238E27FC236}">
                <a16:creationId xmlns:a16="http://schemas.microsoft.com/office/drawing/2014/main" id="{13B54F24-9515-784C-B061-FF233C0D2E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10678" y="2557258"/>
            <a:ext cx="2501900" cy="698500"/>
          </a:xfrm>
          <a:prstGeom prst="line">
            <a:avLst/>
          </a:prstGeom>
          <a:noFill/>
          <a:ln w="1908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23" name="Line 18">
            <a:extLst>
              <a:ext uri="{FF2B5EF4-FFF2-40B4-BE49-F238E27FC236}">
                <a16:creationId xmlns:a16="http://schemas.microsoft.com/office/drawing/2014/main" id="{A3C4C9CA-5D10-A04B-8980-96AB15BC092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59878" y="2328658"/>
            <a:ext cx="2552700" cy="701675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4" name="Text Box 19">
            <a:extLst>
              <a:ext uri="{FF2B5EF4-FFF2-40B4-BE49-F238E27FC236}">
                <a16:creationId xmlns:a16="http://schemas.microsoft.com/office/drawing/2014/main" id="{A038816F-82B9-4643-96D4-BA99C845F0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9553" y="3717720"/>
            <a:ext cx="1541463" cy="5730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Virtual memory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(disk)</a:t>
            </a: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5C7F2D77-7A54-9744-9735-75801B2D6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40352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9A83164B-606A-5B48-969B-D4B99F4841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42638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65B0E0C0-1275-5C4A-B4BC-00BE381D3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8066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5E835417-663B-1D4F-8632-5FE64A035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6636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BAE19105-A34B-BA43-B29F-D6FC8F885B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8922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8A9D2EA4-5457-8E4F-B1C4-9739C9293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1208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D0AD904B-9BF6-8E40-85B3-DD31E183E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3494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FAD6E837-C154-694B-9628-1EABB9D90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578020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3" name="Text Box 28">
            <a:extLst>
              <a:ext uri="{FF2B5EF4-FFF2-40B4-BE49-F238E27FC236}">
                <a16:creationId xmlns:a16="http://schemas.microsoft.com/office/drawing/2014/main" id="{68D053E8-B6FB-7C44-971F-EBECD9E93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6378" y="2358820"/>
            <a:ext cx="685800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Valid</a:t>
            </a:r>
          </a:p>
        </p:txBody>
      </p:sp>
      <p:sp>
        <p:nvSpPr>
          <p:cNvPr id="34" name="Text Box 29">
            <a:extLst>
              <a:ext uri="{FF2B5EF4-FFF2-40B4-BE49-F238E27FC236}">
                <a16:creationId xmlns:a16="http://schemas.microsoft.com/office/drawing/2014/main" id="{1F524E35-6463-9644-81AF-8EFB044B3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2633458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5" name="Text Box 30">
            <a:extLst>
              <a:ext uri="{FF2B5EF4-FFF2-40B4-BE49-F238E27FC236}">
                <a16:creationId xmlns:a16="http://schemas.microsoft.com/office/drawing/2014/main" id="{D880FE5D-5E26-EA4D-84CD-E1FB91EA9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2866367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36" name="Text Box 31">
            <a:extLst>
              <a:ext uri="{FF2B5EF4-FFF2-40B4-BE49-F238E27FC236}">
                <a16:creationId xmlns:a16="http://schemas.microsoft.com/office/drawing/2014/main" id="{48D41937-A71B-4749-B0FA-81AD361578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3332185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7" name="Text Box 32">
            <a:extLst>
              <a:ext uri="{FF2B5EF4-FFF2-40B4-BE49-F238E27FC236}">
                <a16:creationId xmlns:a16="http://schemas.microsoft.com/office/drawing/2014/main" id="{F3B236C1-0AEC-6942-8F22-E45A047D1D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3539338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38" name="Text Box 33">
            <a:extLst>
              <a:ext uri="{FF2B5EF4-FFF2-40B4-BE49-F238E27FC236}">
                <a16:creationId xmlns:a16="http://schemas.microsoft.com/office/drawing/2014/main" id="{122BC10C-6AD1-524E-9207-9CD54008FC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3778686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9" name="Text Box 34">
            <a:extLst>
              <a:ext uri="{FF2B5EF4-FFF2-40B4-BE49-F238E27FC236}">
                <a16:creationId xmlns:a16="http://schemas.microsoft.com/office/drawing/2014/main" id="{91FD1D24-7A1E-F643-BDCE-E8411FDDE5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4238064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40" name="Text Box 35">
            <a:extLst>
              <a:ext uri="{FF2B5EF4-FFF2-40B4-BE49-F238E27FC236}">
                <a16:creationId xmlns:a16="http://schemas.microsoft.com/office/drawing/2014/main" id="{E16A7C39-0498-D94F-BC92-998AB8E55C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4005156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41" name="Text Box 36">
            <a:extLst>
              <a:ext uri="{FF2B5EF4-FFF2-40B4-BE49-F238E27FC236}">
                <a16:creationId xmlns:a16="http://schemas.microsoft.com/office/drawing/2014/main" id="{9FD38B8B-571E-A944-B74C-D95721180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3099276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42" name="Text Box 37">
            <a:extLst>
              <a:ext uri="{FF2B5EF4-FFF2-40B4-BE49-F238E27FC236}">
                <a16:creationId xmlns:a16="http://schemas.microsoft.com/office/drawing/2014/main" id="{157CC219-F843-8A49-9794-C4951D0D93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6453" y="1869870"/>
            <a:ext cx="1339126" cy="81836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Physical page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number or 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disk address</a:t>
            </a:r>
          </a:p>
        </p:txBody>
      </p:sp>
      <p:sp>
        <p:nvSpPr>
          <p:cNvPr id="43" name="Text Box 38">
            <a:extLst>
              <a:ext uri="{FF2B5EF4-FFF2-40B4-BE49-F238E27FC236}">
                <a16:creationId xmlns:a16="http://schemas.microsoft.com/office/drawing/2014/main" id="{47A5A5BA-58AD-314A-8EEA-E8AEC6A3EB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75" y="2598355"/>
            <a:ext cx="641243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PTE 0</a:t>
            </a:r>
          </a:p>
        </p:txBody>
      </p:sp>
      <p:sp>
        <p:nvSpPr>
          <p:cNvPr id="44" name="Text Box 39">
            <a:extLst>
              <a:ext uri="{FF2B5EF4-FFF2-40B4-BE49-F238E27FC236}">
                <a16:creationId xmlns:a16="http://schemas.microsoft.com/office/drawing/2014/main" id="{8F437A4D-2D1E-A043-96E9-4AA136542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200" y="4211255"/>
            <a:ext cx="641243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PTE 7</a:t>
            </a:r>
          </a:p>
        </p:txBody>
      </p:sp>
      <p:sp>
        <p:nvSpPr>
          <p:cNvPr id="45" name="Text Box 40">
            <a:extLst>
              <a:ext uri="{FF2B5EF4-FFF2-40B4-BE49-F238E27FC236}">
                <a16:creationId xmlns:a16="http://schemas.microsoft.com/office/drawing/2014/main" id="{C108FCB2-8952-B14D-AF49-8695FF5EB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9891" y="2268333"/>
            <a:ext cx="550448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PP 0</a:t>
            </a:r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E67194B1-0E54-1744-AFC7-8E54F315BE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533445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2</a:t>
            </a:r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40A693B3-C40C-244A-9531-538DE79CC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304845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1</a:t>
            </a:r>
          </a:p>
        </p:txBody>
      </p:sp>
      <p:sp>
        <p:nvSpPr>
          <p:cNvPr id="48" name="Oval 43">
            <a:extLst>
              <a:ext uri="{FF2B5EF4-FFF2-40B4-BE49-F238E27FC236}">
                <a16:creationId xmlns:a16="http://schemas.microsoft.com/office/drawing/2014/main" id="{FE4C1A32-152E-CE4F-9B9A-06EDEE907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4362245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9" name="Oval 44">
            <a:extLst>
              <a:ext uri="{FF2B5EF4-FFF2-40B4-BE49-F238E27FC236}">
                <a16:creationId xmlns:a16="http://schemas.microsoft.com/office/drawing/2014/main" id="{AD68D9A0-CF60-654F-A844-835459D62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4133645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0" name="Oval 45">
            <a:extLst>
              <a:ext uri="{FF2B5EF4-FFF2-40B4-BE49-F238E27FC236}">
                <a16:creationId xmlns:a16="http://schemas.microsoft.com/office/drawing/2014/main" id="{B93327D8-28E0-9341-9EED-304CC93F6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225595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1" name="Oval 46">
            <a:extLst>
              <a:ext uri="{FF2B5EF4-FFF2-40B4-BE49-F238E27FC236}">
                <a16:creationId xmlns:a16="http://schemas.microsoft.com/office/drawing/2014/main" id="{93DDC10F-D4E9-3245-A8BD-5FE377E834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2990645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2" name="Text Box 47">
            <a:extLst>
              <a:ext uri="{FF2B5EF4-FFF2-40B4-BE49-F238E27FC236}">
                <a16:creationId xmlns:a16="http://schemas.microsoft.com/office/drawing/2014/main" id="{0C340AA6-2215-5F48-A6A5-5E93F843E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2591" y="2928733"/>
            <a:ext cx="550448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PP 3</a:t>
            </a:r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ED56C2BB-26C4-7A46-9FCF-93B5302A7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346370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1</a:t>
            </a:r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77F5F5B1-1C1B-F54C-BB68-A76D56624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656885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2</a:t>
            </a:r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95F1137F-35EF-9645-A30B-5C515841C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5277915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4</a:t>
            </a:r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BE0DA4E8-9EA8-704B-B84E-31DDF9184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5588430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6</a:t>
            </a:r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0CD88925-B26C-8443-B096-5A435045EB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5898945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7</a:t>
            </a:r>
          </a:p>
        </p:txBody>
      </p:sp>
      <p:sp>
        <p:nvSpPr>
          <p:cNvPr id="58" name="Oval 53">
            <a:extLst>
              <a:ext uri="{FF2B5EF4-FFF2-40B4-BE49-F238E27FC236}">
                <a16:creationId xmlns:a16="http://schemas.microsoft.com/office/drawing/2014/main" id="{42D2AA8C-DD53-AE4C-BE14-550899419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434789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9" name="Line 54">
            <a:extLst>
              <a:ext uri="{FF2B5EF4-FFF2-40B4-BE49-F238E27FC236}">
                <a16:creationId xmlns:a16="http://schemas.microsoft.com/office/drawing/2014/main" id="{BE592CF2-E5B9-C64D-81C1-CF13D9ACD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7178" y="3479506"/>
            <a:ext cx="2565400" cy="1511300"/>
          </a:xfrm>
          <a:prstGeom prst="line">
            <a:avLst/>
          </a:prstGeom>
          <a:noFill/>
          <a:ln w="19080">
            <a:solidFill>
              <a:srgbClr val="000066"/>
            </a:solidFill>
            <a:prstDash val="dash"/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0" name="Oval 55">
            <a:extLst>
              <a:ext uri="{FF2B5EF4-FFF2-40B4-BE49-F238E27FC236}">
                <a16:creationId xmlns:a16="http://schemas.microsoft.com/office/drawing/2014/main" id="{54E03B8B-792E-EB4D-928B-61A307C5FA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644695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1" name="Line 56">
            <a:extLst>
              <a:ext uri="{FF2B5EF4-FFF2-40B4-BE49-F238E27FC236}">
                <a16:creationId xmlns:a16="http://schemas.microsoft.com/office/drawing/2014/main" id="{82BC53D5-022A-964F-B8CD-076D68FA5EE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78928" y="3001758"/>
            <a:ext cx="2533650" cy="673100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881A6F84-8428-8D42-BEA2-7C01306D8A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967400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3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006900B-FAD4-6B45-9480-24D0BC68272F}"/>
              </a:ext>
            </a:extLst>
          </p:cNvPr>
          <p:cNvSpPr/>
          <p:nvPr/>
        </p:nvSpPr>
        <p:spPr bwMode="auto">
          <a:xfrm>
            <a:off x="1855839" y="2025445"/>
            <a:ext cx="1600200" cy="242888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address</a:t>
            </a:r>
          </a:p>
        </p:txBody>
      </p:sp>
      <p:cxnSp>
        <p:nvCxnSpPr>
          <p:cNvPr id="64" name="Shape 60">
            <a:extLst>
              <a:ext uri="{FF2B5EF4-FFF2-40B4-BE49-F238E27FC236}">
                <a16:creationId xmlns:a16="http://schemas.microsoft.com/office/drawing/2014/main" id="{9106CB85-D814-1640-A6BF-CF4B4FDF1DBA}"/>
              </a:ext>
            </a:extLst>
          </p:cNvPr>
          <p:cNvCxnSpPr>
            <a:cxnSpLocks/>
            <a:stCxn id="63" idx="2"/>
            <a:endCxn id="41" idx="1"/>
          </p:cNvCxnSpPr>
          <p:nvPr/>
        </p:nvCxnSpPr>
        <p:spPr bwMode="auto">
          <a:xfrm rot="16200000" flipH="1">
            <a:off x="3018197" y="1906074"/>
            <a:ext cx="983343" cy="1707859"/>
          </a:xfrm>
          <a:prstGeom prst="bentConnector2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158D3F5D-CF40-2F45-B044-AF9E186A1D76}"/>
              </a:ext>
            </a:extLst>
          </p:cNvPr>
          <p:cNvSpPr/>
          <p:nvPr/>
        </p:nvSpPr>
        <p:spPr bwMode="auto">
          <a:xfrm>
            <a:off x="8028039" y="2558845"/>
            <a:ext cx="1341852" cy="17176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CE4B811-A7EF-BF48-81B9-0AA1070973A9}"/>
              </a:ext>
            </a:extLst>
          </p:cNvPr>
          <p:cNvSpPr/>
          <p:nvPr/>
        </p:nvSpPr>
        <p:spPr bwMode="auto">
          <a:xfrm>
            <a:off x="4363004" y="3116511"/>
            <a:ext cx="1896973" cy="22871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031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5" grpId="0" animBg="1"/>
      <p:bldP spid="6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地址翻译：页命中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0A63A0A-ABE1-554E-9C29-3EB0A5673E7A}"/>
              </a:ext>
            </a:extLst>
          </p:cNvPr>
          <p:cNvSpPr/>
          <p:nvPr/>
        </p:nvSpPr>
        <p:spPr bwMode="auto">
          <a:xfrm>
            <a:off x="5148789" y="1764888"/>
            <a:ext cx="2514600" cy="304800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 number (VPN)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97BB140-BCC9-674C-A5AA-128CEF6ED3E4}"/>
              </a:ext>
            </a:extLst>
          </p:cNvPr>
          <p:cNvSpPr/>
          <p:nvPr/>
        </p:nvSpPr>
        <p:spPr bwMode="auto">
          <a:xfrm>
            <a:off x="7663389" y="1764888"/>
            <a:ext cx="2133600" cy="3048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 offset (VPO)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530ACDC-D867-F945-9960-ECF218D3DA3B}"/>
              </a:ext>
            </a:extLst>
          </p:cNvPr>
          <p:cNvSpPr/>
          <p:nvPr/>
        </p:nvSpPr>
        <p:spPr bwMode="auto">
          <a:xfrm>
            <a:off x="5148789" y="3136488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E6EE60E-43CF-7549-A8AA-8961DE6AD6CD}"/>
              </a:ext>
            </a:extLst>
          </p:cNvPr>
          <p:cNvSpPr/>
          <p:nvPr/>
        </p:nvSpPr>
        <p:spPr bwMode="auto">
          <a:xfrm>
            <a:off x="4767789" y="3136488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A7236CD-820E-5548-B0E8-A0E4C2CA79EC}"/>
              </a:ext>
            </a:extLst>
          </p:cNvPr>
          <p:cNvSpPr/>
          <p:nvPr/>
        </p:nvSpPr>
        <p:spPr bwMode="auto">
          <a:xfrm>
            <a:off x="5148789" y="3441288"/>
            <a:ext cx="2514600" cy="304800"/>
          </a:xfrm>
          <a:prstGeom prst="rect">
            <a:avLst/>
          </a:prstGeom>
          <a:solidFill>
            <a:srgbClr val="D5F1C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E0CB1D5-8BB5-B24C-A74E-57E7FA074486}"/>
              </a:ext>
            </a:extLst>
          </p:cNvPr>
          <p:cNvSpPr/>
          <p:nvPr/>
        </p:nvSpPr>
        <p:spPr bwMode="auto">
          <a:xfrm>
            <a:off x="4767789" y="3441288"/>
            <a:ext cx="381000" cy="304800"/>
          </a:xfrm>
          <a:prstGeom prst="rect">
            <a:avLst/>
          </a:prstGeom>
          <a:solidFill>
            <a:srgbClr val="8DBA84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A24FA4D-F3B9-C441-A347-B3CDEC63652C}"/>
              </a:ext>
            </a:extLst>
          </p:cNvPr>
          <p:cNvSpPr/>
          <p:nvPr/>
        </p:nvSpPr>
        <p:spPr bwMode="auto">
          <a:xfrm>
            <a:off x="5148789" y="3746088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C7A8C53-A6B0-9A40-9B45-9610355D7C4C}"/>
              </a:ext>
            </a:extLst>
          </p:cNvPr>
          <p:cNvSpPr/>
          <p:nvPr/>
        </p:nvSpPr>
        <p:spPr bwMode="auto">
          <a:xfrm>
            <a:off x="4767789" y="3746088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FAB384-C5BA-0F45-A753-C465A98CA26D}"/>
              </a:ext>
            </a:extLst>
          </p:cNvPr>
          <p:cNvSpPr/>
          <p:nvPr/>
        </p:nvSpPr>
        <p:spPr bwMode="auto">
          <a:xfrm>
            <a:off x="5148789" y="4050888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0977BC3-1388-3A4C-955F-C068BEBDA8A4}"/>
              </a:ext>
            </a:extLst>
          </p:cNvPr>
          <p:cNvSpPr/>
          <p:nvPr/>
        </p:nvSpPr>
        <p:spPr bwMode="auto">
          <a:xfrm>
            <a:off x="4767789" y="4050888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D66ACEA-FEFE-7A4F-81FD-5C4A3B92D4FE}"/>
              </a:ext>
            </a:extLst>
          </p:cNvPr>
          <p:cNvSpPr/>
          <p:nvPr/>
        </p:nvSpPr>
        <p:spPr bwMode="auto">
          <a:xfrm>
            <a:off x="5148789" y="5651088"/>
            <a:ext cx="2514600" cy="304800"/>
          </a:xfrm>
          <a:prstGeom prst="rect">
            <a:avLst/>
          </a:prstGeom>
          <a:solidFill>
            <a:srgbClr val="D5F1C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page number (PPN)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510CD68-5157-B943-8EA0-BE3153E55CB8}"/>
              </a:ext>
            </a:extLst>
          </p:cNvPr>
          <p:cNvSpPr/>
          <p:nvPr/>
        </p:nvSpPr>
        <p:spPr bwMode="auto">
          <a:xfrm>
            <a:off x="7663389" y="5651088"/>
            <a:ext cx="2133600" cy="3048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page offset (PPO)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0928EF-AC25-7A46-9795-36905FD243DD}"/>
              </a:ext>
            </a:extLst>
          </p:cNvPr>
          <p:cNvSpPr txBox="1"/>
          <p:nvPr/>
        </p:nvSpPr>
        <p:spPr>
          <a:xfrm>
            <a:off x="6757753" y="2119456"/>
            <a:ext cx="1623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Virtual address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6A8191E-8BD6-0B4D-92F4-6DC7002ADD7F}"/>
              </a:ext>
            </a:extLst>
          </p:cNvPr>
          <p:cNvSpPr txBox="1"/>
          <p:nvPr/>
        </p:nvSpPr>
        <p:spPr>
          <a:xfrm>
            <a:off x="6845160" y="5965696"/>
            <a:ext cx="1750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Physical address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6F56FFF-25A4-EF4C-A95E-21CE1AC7FFB1}"/>
              </a:ext>
            </a:extLst>
          </p:cNvPr>
          <p:cNvSpPr txBox="1"/>
          <p:nvPr/>
        </p:nvSpPr>
        <p:spPr>
          <a:xfrm>
            <a:off x="4681027" y="2863883"/>
            <a:ext cx="554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Valid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9A5413-8DA2-2148-BFA0-F65D90D78AF7}"/>
              </a:ext>
            </a:extLst>
          </p:cNvPr>
          <p:cNvSpPr txBox="1"/>
          <p:nvPr/>
        </p:nvSpPr>
        <p:spPr>
          <a:xfrm>
            <a:off x="5316375" y="2864951"/>
            <a:ext cx="2270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page number (PPN)</a:t>
            </a:r>
          </a:p>
        </p:txBody>
      </p: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F2845461-5B43-104E-B759-7B16666349C5}"/>
              </a:ext>
            </a:extLst>
          </p:cNvPr>
          <p:cNvCxnSpPr>
            <a:stCxn id="67" idx="1"/>
            <a:endCxn id="72" idx="1"/>
          </p:cNvCxnSpPr>
          <p:nvPr/>
        </p:nvCxnSpPr>
        <p:spPr bwMode="auto">
          <a:xfrm rot="10800000" flipV="1">
            <a:off x="4767789" y="1917288"/>
            <a:ext cx="381000" cy="1676400"/>
          </a:xfrm>
          <a:prstGeom prst="bentConnector3">
            <a:avLst>
              <a:gd name="adj1" fmla="val 258028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D01B36BA-3989-224B-A303-65BBD0028AC3}"/>
              </a:ext>
            </a:extLst>
          </p:cNvPr>
          <p:cNvCxnSpPr>
            <a:stCxn id="68" idx="2"/>
            <a:endCxn id="78" idx="0"/>
          </p:cNvCxnSpPr>
          <p:nvPr/>
        </p:nvCxnSpPr>
        <p:spPr bwMode="auto">
          <a:xfrm rot="5400000">
            <a:off x="6939489" y="3860388"/>
            <a:ext cx="3581400" cy="1588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49F2595-5B9D-824E-B13D-DE63D4BAEB85}"/>
              </a:ext>
            </a:extLst>
          </p:cNvPr>
          <p:cNvCxnSpPr/>
          <p:nvPr/>
        </p:nvCxnSpPr>
        <p:spPr bwMode="auto">
          <a:xfrm rot="5400000">
            <a:off x="5372349" y="4616554"/>
            <a:ext cx="2069068" cy="1588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3DE888DD-F454-1F4B-944E-C24B85084F83}"/>
              </a:ext>
            </a:extLst>
          </p:cNvPr>
          <p:cNvSpPr/>
          <p:nvPr/>
        </p:nvSpPr>
        <p:spPr bwMode="auto">
          <a:xfrm>
            <a:off x="1848951" y="1557756"/>
            <a:ext cx="1524000" cy="719063"/>
          </a:xfrm>
          <a:prstGeom prst="rect">
            <a:avLst/>
          </a:prstGeom>
          <a:solidFill>
            <a:srgbClr val="F1C7C7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 </a:t>
            </a: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</a:b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base register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(PTBR)</a:t>
            </a:r>
          </a:p>
        </p:txBody>
      </p:sp>
      <p:cxnSp>
        <p:nvCxnSpPr>
          <p:cNvPr id="88" name="Shape 39">
            <a:extLst>
              <a:ext uri="{FF2B5EF4-FFF2-40B4-BE49-F238E27FC236}">
                <a16:creationId xmlns:a16="http://schemas.microsoft.com/office/drawing/2014/main" id="{DDD7363F-19DD-7342-A3CA-EB96E26F9DD5}"/>
              </a:ext>
            </a:extLst>
          </p:cNvPr>
          <p:cNvCxnSpPr>
            <a:stCxn id="86" idx="2"/>
          </p:cNvCxnSpPr>
          <p:nvPr/>
        </p:nvCxnSpPr>
        <p:spPr bwMode="auto">
          <a:xfrm rot="16200000" flipH="1">
            <a:off x="3259535" y="1628234"/>
            <a:ext cx="859669" cy="2156837"/>
          </a:xfrm>
          <a:prstGeom prst="bentConnector2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A1FE5734-6528-2A45-89EE-420C75ACA9F1}"/>
              </a:ext>
            </a:extLst>
          </p:cNvPr>
          <p:cNvSpPr/>
          <p:nvPr/>
        </p:nvSpPr>
        <p:spPr>
          <a:xfrm>
            <a:off x="4668149" y="2564312"/>
            <a:ext cx="129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Page table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BA540C5-F735-5A4D-87E8-7629F8F15E1F}"/>
              </a:ext>
            </a:extLst>
          </p:cNvPr>
          <p:cNvSpPr txBox="1"/>
          <p:nvPr/>
        </p:nvSpPr>
        <p:spPr>
          <a:xfrm>
            <a:off x="1848951" y="3120895"/>
            <a:ext cx="19030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Physical page table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address for the current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process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88C0DBD-39D7-1542-BBD4-B77BC944888A}"/>
              </a:ext>
            </a:extLst>
          </p:cNvPr>
          <p:cNvSpPr txBox="1"/>
          <p:nvPr/>
        </p:nvSpPr>
        <p:spPr>
          <a:xfrm>
            <a:off x="9625272" y="1476221"/>
            <a:ext cx="298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4649EC0-1014-FD40-A47C-6D767769472F}"/>
              </a:ext>
            </a:extLst>
          </p:cNvPr>
          <p:cNvSpPr txBox="1"/>
          <p:nvPr/>
        </p:nvSpPr>
        <p:spPr>
          <a:xfrm>
            <a:off x="7632717" y="1476221"/>
            <a:ext cx="391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p-1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EB8706B-6922-7E44-98CF-616780022A52}"/>
              </a:ext>
            </a:extLst>
          </p:cNvPr>
          <p:cNvSpPr txBox="1"/>
          <p:nvPr/>
        </p:nvSpPr>
        <p:spPr>
          <a:xfrm>
            <a:off x="7453026" y="1476221"/>
            <a:ext cx="301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</a:t>
            </a:r>
            <a:endParaRPr kumimoji="0" lang="en-US" sz="12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69936F2-2715-B546-821E-10B3AC54AA27}"/>
              </a:ext>
            </a:extLst>
          </p:cNvPr>
          <p:cNvSpPr txBox="1"/>
          <p:nvPr/>
        </p:nvSpPr>
        <p:spPr>
          <a:xfrm>
            <a:off x="5148789" y="1476221"/>
            <a:ext cx="391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n-1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9D63D23-1776-1C4D-A991-AC0BD556A697}"/>
              </a:ext>
            </a:extLst>
          </p:cNvPr>
          <p:cNvSpPr txBox="1"/>
          <p:nvPr/>
        </p:nvSpPr>
        <p:spPr>
          <a:xfrm>
            <a:off x="9631468" y="5374883"/>
            <a:ext cx="298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63C7ADC-5AF6-0F45-8C82-14B2C4A826E8}"/>
              </a:ext>
            </a:extLst>
          </p:cNvPr>
          <p:cNvSpPr txBox="1"/>
          <p:nvPr/>
        </p:nvSpPr>
        <p:spPr>
          <a:xfrm>
            <a:off x="7638913" y="5374883"/>
            <a:ext cx="391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p-1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BE9AD86-A9EC-1548-BB35-6BA66CB4FB51}"/>
              </a:ext>
            </a:extLst>
          </p:cNvPr>
          <p:cNvSpPr txBox="1"/>
          <p:nvPr/>
        </p:nvSpPr>
        <p:spPr>
          <a:xfrm>
            <a:off x="7418437" y="5374883"/>
            <a:ext cx="301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</a:t>
            </a:r>
            <a:endParaRPr kumimoji="0" lang="en-US" sz="12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792FC2C-BD18-0C4E-AA5D-6C70EFBC4AA8}"/>
              </a:ext>
            </a:extLst>
          </p:cNvPr>
          <p:cNvSpPr txBox="1"/>
          <p:nvPr/>
        </p:nvSpPr>
        <p:spPr>
          <a:xfrm>
            <a:off x="5114200" y="5374883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m-1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093ACE2-378E-4F4A-8ADF-9EEEF13F779E}"/>
              </a:ext>
            </a:extLst>
          </p:cNvPr>
          <p:cNvSpPr txBox="1"/>
          <p:nvPr/>
        </p:nvSpPr>
        <p:spPr>
          <a:xfrm>
            <a:off x="6449403" y="4617348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Valid bit = 1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7A0DE3B-AD34-314D-A61F-B411CB1D321A}"/>
              </a:ext>
            </a:extLst>
          </p:cNvPr>
          <p:cNvSpPr txBox="1"/>
          <p:nvPr/>
        </p:nvSpPr>
        <p:spPr>
          <a:xfrm>
            <a:off x="504124" y="4876487"/>
            <a:ext cx="3906284" cy="875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每个进程都有一个页表，上下文切换时如何切换页表？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38C60B-6A8F-2E46-A57E-8DE9F62784CC}"/>
              </a:ext>
            </a:extLst>
          </p:cNvPr>
          <p:cNvSpPr txBox="1"/>
          <p:nvPr/>
        </p:nvSpPr>
        <p:spPr>
          <a:xfrm>
            <a:off x="4123704" y="3584882"/>
            <a:ext cx="6160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/>
              <a:t>PTEA</a:t>
            </a:r>
            <a:endParaRPr kumimoji="1" lang="zh-CN" altLang="en-US" sz="1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43903-FBF6-C047-91B0-36803BD07420}"/>
              </a:ext>
            </a:extLst>
          </p:cNvPr>
          <p:cNvSpPr txBox="1"/>
          <p:nvPr/>
        </p:nvSpPr>
        <p:spPr>
          <a:xfrm>
            <a:off x="1768790" y="4030629"/>
            <a:ext cx="302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PTEA = PTBR + VPN * size(PTE)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317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77" grpId="0" animBg="1"/>
      <p:bldP spid="78" grpId="0" animBg="1"/>
      <p:bldP spid="79" grpId="0"/>
      <p:bldP spid="80" grpId="0"/>
      <p:bldP spid="86" grpId="0" animBg="1"/>
      <p:bldP spid="90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地址翻译：页命中</a:t>
            </a:r>
          </a:p>
        </p:txBody>
      </p:sp>
      <p:sp>
        <p:nvSpPr>
          <p:cNvPr id="37" name="Rectangle 79">
            <a:extLst>
              <a:ext uri="{FF2B5EF4-FFF2-40B4-BE49-F238E27FC236}">
                <a16:creationId xmlns:a16="http://schemas.microsoft.com/office/drawing/2014/main" id="{3582FB8D-E5F0-8447-8A04-F15658CC5F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5375" y="1711195"/>
            <a:ext cx="3646487" cy="2438400"/>
          </a:xfrm>
          <a:prstGeom prst="rect">
            <a:avLst/>
          </a:prstGeom>
          <a:solidFill>
            <a:srgbClr val="EBEBEB"/>
          </a:solidFill>
          <a:ln w="12700" cap="flat" cmpd="sng" algn="ctr">
            <a:noFill/>
            <a:prstDash val="dash"/>
            <a:miter lim="800000"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8" name="Rectangle 66">
            <a:extLst>
              <a:ext uri="{FF2B5EF4-FFF2-40B4-BE49-F238E27FC236}">
                <a16:creationId xmlns:a16="http://schemas.microsoft.com/office/drawing/2014/main" id="{901FED78-B0DA-3043-85C1-6EEB7401B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987" y="2900233"/>
            <a:ext cx="384721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</a:t>
            </a:r>
          </a:p>
        </p:txBody>
      </p:sp>
      <p:sp>
        <p:nvSpPr>
          <p:cNvPr id="39" name="Rectangle 67">
            <a:extLst>
              <a:ext uri="{FF2B5EF4-FFF2-40B4-BE49-F238E27FC236}">
                <a16:creationId xmlns:a16="http://schemas.microsoft.com/office/drawing/2014/main" id="{D3DEDCD4-32EE-8F4B-8D63-019CCE1A4E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6987" y="2671633"/>
            <a:ext cx="1230313" cy="457200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40" name="Rectangle 68">
            <a:extLst>
              <a:ext uri="{FF2B5EF4-FFF2-40B4-BE49-F238E27FC236}">
                <a16:creationId xmlns:a16="http://schemas.microsoft.com/office/drawing/2014/main" id="{E46B9807-8436-6F41-99F4-270C520290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5362" y="1909633"/>
            <a:ext cx="1022350" cy="2119312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MMU</a:t>
            </a:r>
          </a:p>
        </p:txBody>
      </p:sp>
      <p:sp>
        <p:nvSpPr>
          <p:cNvPr id="41" name="Rectangle 69">
            <a:extLst>
              <a:ext uri="{FF2B5EF4-FFF2-40B4-BE49-F238E27FC236}">
                <a16:creationId xmlns:a16="http://schemas.microsoft.com/office/drawing/2014/main" id="{063F9924-789F-0945-BF88-73DEC77EC7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6587" y="1909633"/>
            <a:ext cx="925513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2" name="Line 70">
            <a:extLst>
              <a:ext uri="{FF2B5EF4-FFF2-40B4-BE49-F238E27FC236}">
                <a16:creationId xmlns:a16="http://schemas.microsoft.com/office/drawing/2014/main" id="{F44344AF-BB42-F34E-A676-C57DA75B96C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47300" y="2900233"/>
            <a:ext cx="10017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3" name="Line 71">
            <a:extLst>
              <a:ext uri="{FF2B5EF4-FFF2-40B4-BE49-F238E27FC236}">
                <a16:creationId xmlns:a16="http://schemas.microsoft.com/office/drawing/2014/main" id="{986E37D0-BDF1-D042-AE80-3804C9549C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26587" y="3128833"/>
            <a:ext cx="0" cy="124936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4" name="Rectangle 72">
            <a:extLst>
              <a:ext uri="{FF2B5EF4-FFF2-40B4-BE49-F238E27FC236}">
                <a16:creationId xmlns:a16="http://schemas.microsoft.com/office/drawing/2014/main" id="{6D4707B8-1E03-7840-9EC3-3A1C1C3E1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2350" y="2411283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45" name="Text Box 73">
            <a:extLst>
              <a:ext uri="{FF2B5EF4-FFF2-40B4-BE49-F238E27FC236}">
                <a16:creationId xmlns:a16="http://schemas.microsoft.com/office/drawing/2014/main" id="{8CFC2D8F-00DE-464D-A586-0CA8F9DF47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0814" y="1224230"/>
            <a:ext cx="1401346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 (Valid = 1)</a:t>
            </a:r>
          </a:p>
        </p:txBody>
      </p:sp>
      <p:sp>
        <p:nvSpPr>
          <p:cNvPr id="46" name="Line 74">
            <a:extLst>
              <a:ext uri="{FF2B5EF4-FFF2-40B4-BE49-F238E27FC236}">
                <a16:creationId xmlns:a16="http://schemas.microsoft.com/office/drawing/2014/main" id="{B914192A-6363-184D-B112-43BBEF76FBCA}"/>
              </a:ext>
            </a:extLst>
          </p:cNvPr>
          <p:cNvSpPr>
            <a:spLocks noChangeShapeType="1"/>
          </p:cNvSpPr>
          <p:nvPr/>
        </p:nvSpPr>
        <p:spPr bwMode="auto">
          <a:xfrm>
            <a:off x="4674537" y="2670045"/>
            <a:ext cx="116205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Rectangle 75">
            <a:extLst>
              <a:ext uri="{FF2B5EF4-FFF2-40B4-BE49-F238E27FC236}">
                <a16:creationId xmlns:a16="http://schemas.microsoft.com/office/drawing/2014/main" id="{3D756653-8672-D540-AB9B-BE2570861F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937" y="3052633"/>
            <a:ext cx="347852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48" name="Line 76">
            <a:extLst>
              <a:ext uri="{FF2B5EF4-FFF2-40B4-BE49-F238E27FC236}">
                <a16:creationId xmlns:a16="http://schemas.microsoft.com/office/drawing/2014/main" id="{B5D82FF1-7AD7-B24B-9BA3-E9E29968AD8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26587" y="4378195"/>
            <a:ext cx="35687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9" name="Text Box 77">
            <a:extLst>
              <a:ext uri="{FF2B5EF4-FFF2-40B4-BE49-F238E27FC236}">
                <a16:creationId xmlns:a16="http://schemas.microsoft.com/office/drawing/2014/main" id="{2FAAAD9E-19DE-D541-96B0-D247214DD8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8687" y="4301995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50" name="Line 78">
            <a:extLst>
              <a:ext uri="{FF2B5EF4-FFF2-40B4-BE49-F238E27FC236}">
                <a16:creationId xmlns:a16="http://schemas.microsoft.com/office/drawing/2014/main" id="{49895DEB-0E08-FA4E-81BC-6F82D282D2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93587" y="3311395"/>
            <a:ext cx="11620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1" name="Rectangle 81">
            <a:extLst>
              <a:ext uri="{FF2B5EF4-FFF2-40B4-BE49-F238E27FC236}">
                <a16:creationId xmlns:a16="http://schemas.microsoft.com/office/drawing/2014/main" id="{B92FA2B8-140A-824C-80C4-BDD688DEAF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975" y="1909633"/>
            <a:ext cx="925512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52" name="Line 82">
            <a:extLst>
              <a:ext uri="{FF2B5EF4-FFF2-40B4-BE49-F238E27FC236}">
                <a16:creationId xmlns:a16="http://schemas.microsoft.com/office/drawing/2014/main" id="{1D799ECE-91D1-3E4E-BC47-20B749F7F78E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2100" y="3311395"/>
            <a:ext cx="117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Text Box 83">
            <a:extLst>
              <a:ext uri="{FF2B5EF4-FFF2-40B4-BE49-F238E27FC236}">
                <a16:creationId xmlns:a16="http://schemas.microsoft.com/office/drawing/2014/main" id="{4E6C332B-D514-5A4E-9ADF-DC430DA6E2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8337" y="3005593"/>
            <a:ext cx="40427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54" name="Text Box 84">
            <a:extLst>
              <a:ext uri="{FF2B5EF4-FFF2-40B4-BE49-F238E27FC236}">
                <a16:creationId xmlns:a16="http://schemas.microsoft.com/office/drawing/2014/main" id="{4A6D9BEB-93D7-7648-96E7-AC1503250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9794" y="3064688"/>
            <a:ext cx="47961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55" name="Rectangle 85">
            <a:extLst>
              <a:ext uri="{FF2B5EF4-FFF2-40B4-BE49-F238E27FC236}">
                <a16:creationId xmlns:a16="http://schemas.microsoft.com/office/drawing/2014/main" id="{F8A50C27-FDE8-7048-894E-9C1096979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6737" y="2350958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56" name="Text Box 86">
            <a:extLst>
              <a:ext uri="{FF2B5EF4-FFF2-40B4-BE49-F238E27FC236}">
                <a16:creationId xmlns:a16="http://schemas.microsoft.com/office/drawing/2014/main" id="{3FED0F60-B025-CB4A-802A-4E609609F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1920" y="2394763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57" name="Line 87">
            <a:extLst>
              <a:ext uri="{FF2B5EF4-FFF2-40B4-BE49-F238E27FC236}">
                <a16:creationId xmlns:a16="http://schemas.microsoft.com/office/drawing/2014/main" id="{976BB328-E9A2-9F49-A648-3073E58AADA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52250" y="1560383"/>
            <a:ext cx="1443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8" name="Line 88">
            <a:extLst>
              <a:ext uri="{FF2B5EF4-FFF2-40B4-BE49-F238E27FC236}">
                <a16:creationId xmlns:a16="http://schemas.microsoft.com/office/drawing/2014/main" id="{736B3423-98AA-804E-BCE2-C169EC9954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52250" y="1560383"/>
            <a:ext cx="0" cy="3492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9" name="Line 89">
            <a:extLst>
              <a:ext uri="{FF2B5EF4-FFF2-40B4-BE49-F238E27FC236}">
                <a16:creationId xmlns:a16="http://schemas.microsoft.com/office/drawing/2014/main" id="{EC816206-76D8-2F43-B4FB-4D9249C223F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95287" y="2092195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0" name="Line 90">
            <a:extLst>
              <a:ext uri="{FF2B5EF4-FFF2-40B4-BE49-F238E27FC236}">
                <a16:creationId xmlns:a16="http://schemas.microsoft.com/office/drawing/2014/main" id="{CDA16669-D360-FA45-B112-8C17B1C156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95287" y="1560383"/>
            <a:ext cx="0" cy="53181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1" name="Text Box 91">
            <a:extLst>
              <a:ext uri="{FF2B5EF4-FFF2-40B4-BE49-F238E27FC236}">
                <a16:creationId xmlns:a16="http://schemas.microsoft.com/office/drawing/2014/main" id="{B0A61214-D794-9649-8EED-201F8AFDD9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7375" y="1891526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hit</a:t>
            </a:r>
          </a:p>
        </p:txBody>
      </p:sp>
      <p:sp>
        <p:nvSpPr>
          <p:cNvPr id="62" name="Line 92">
            <a:extLst>
              <a:ext uri="{FF2B5EF4-FFF2-40B4-BE49-F238E27FC236}">
                <a16:creationId xmlns:a16="http://schemas.microsoft.com/office/drawing/2014/main" id="{A73980AF-75EF-F645-80AC-8AD1A9F4E31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95287" y="3844795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3" name="Line 93">
            <a:extLst>
              <a:ext uri="{FF2B5EF4-FFF2-40B4-BE49-F238E27FC236}">
                <a16:creationId xmlns:a16="http://schemas.microsoft.com/office/drawing/2014/main" id="{5FA6E2A9-FB0E-CC41-BF5F-88DBC5D35ED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595287" y="3844795"/>
            <a:ext cx="0" cy="53340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4" name="Text Box 94">
            <a:extLst>
              <a:ext uri="{FF2B5EF4-FFF2-40B4-BE49-F238E27FC236}">
                <a16:creationId xmlns:a16="http://schemas.microsoft.com/office/drawing/2014/main" id="{B797A499-4A00-3448-A828-61342E354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7375" y="3644126"/>
            <a:ext cx="35839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hit</a:t>
            </a:r>
          </a:p>
        </p:txBody>
      </p:sp>
      <p:sp>
        <p:nvSpPr>
          <p:cNvPr id="65" name="Line 95">
            <a:extLst>
              <a:ext uri="{FF2B5EF4-FFF2-40B4-BE49-F238E27FC236}">
                <a16:creationId xmlns:a16="http://schemas.microsoft.com/office/drawing/2014/main" id="{118096F5-9CF1-CA48-9FC1-6FF0EEE1304D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7975" y="2671633"/>
            <a:ext cx="1162050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Line 96">
            <a:extLst>
              <a:ext uri="{FF2B5EF4-FFF2-40B4-BE49-F238E27FC236}">
                <a16:creationId xmlns:a16="http://schemas.microsoft.com/office/drawing/2014/main" id="{688ECD86-B5D1-5049-98FC-F43F21275F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62100" y="3844795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7" name="Text Box 97">
            <a:extLst>
              <a:ext uri="{FF2B5EF4-FFF2-40B4-BE49-F238E27FC236}">
                <a16:creationId xmlns:a16="http://schemas.microsoft.com/office/drawing/2014/main" id="{2A86E530-D9CC-204A-A9DF-D3BD0CB6D3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0550" y="3538993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91" name="Line 98">
            <a:extLst>
              <a:ext uri="{FF2B5EF4-FFF2-40B4-BE49-F238E27FC236}">
                <a16:creationId xmlns:a16="http://schemas.microsoft.com/office/drawing/2014/main" id="{DB73BFC1-2B95-A143-943E-4E380EC889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49400" y="2092195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2" name="Text Box 99">
            <a:extLst>
              <a:ext uri="{FF2B5EF4-FFF2-40B4-BE49-F238E27FC236}">
                <a16:creationId xmlns:a16="http://schemas.microsoft.com/office/drawing/2014/main" id="{F3DCBFAF-776D-F64D-808B-BA67872889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8012" y="1754643"/>
            <a:ext cx="49494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</a:t>
            </a:r>
          </a:p>
        </p:txBody>
      </p:sp>
      <p:sp>
        <p:nvSpPr>
          <p:cNvPr id="103" name="Text Box 100">
            <a:extLst>
              <a:ext uri="{FF2B5EF4-FFF2-40B4-BE49-F238E27FC236}">
                <a16:creationId xmlns:a16="http://schemas.microsoft.com/office/drawing/2014/main" id="{5719751F-2D79-0A44-AFC0-AF9417C459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2000" y="4085808"/>
            <a:ext cx="671979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cache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3A3061A-9622-364E-AFE4-0C93B01D6C06}"/>
              </a:ext>
            </a:extLst>
          </p:cNvPr>
          <p:cNvSpPr txBox="1"/>
          <p:nvPr/>
        </p:nvSpPr>
        <p:spPr>
          <a:xfrm>
            <a:off x="1226487" y="1711195"/>
            <a:ext cx="110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CPU Chip</a:t>
            </a:r>
          </a:p>
        </p:txBody>
      </p:sp>
      <p:sp>
        <p:nvSpPr>
          <p:cNvPr id="105" name="Rectangle 17">
            <a:extLst>
              <a:ext uri="{FF2B5EF4-FFF2-40B4-BE49-F238E27FC236}">
                <a16:creationId xmlns:a16="http://schemas.microsoft.com/office/drawing/2014/main" id="{560BB89D-82A9-3941-BA88-5BA3CBC20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7509" y="1612726"/>
            <a:ext cx="914400" cy="2822032"/>
          </a:xfrm>
          <a:prstGeom prst="rect">
            <a:avLst/>
          </a:prstGeom>
          <a:solidFill>
            <a:srgbClr val="F5F5F5"/>
          </a:solidFill>
          <a:ln w="635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Disk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4DD29BA-A250-7446-A83D-B148E7E60C8F}"/>
              </a:ext>
            </a:extLst>
          </p:cNvPr>
          <p:cNvSpPr txBox="1"/>
          <p:nvPr/>
        </p:nvSpPr>
        <p:spPr>
          <a:xfrm>
            <a:off x="3047172" y="4640549"/>
            <a:ext cx="6097656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PTEA = PTBR + VPN * size(PTE)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E8BC84-2BC5-2243-AB07-E4B92B8F4C9B}"/>
              </a:ext>
            </a:extLst>
          </p:cNvPr>
          <p:cNvSpPr txBox="1"/>
          <p:nvPr/>
        </p:nvSpPr>
        <p:spPr>
          <a:xfrm>
            <a:off x="5001662" y="4750154"/>
            <a:ext cx="21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Case #1: PTE in cache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926B992-1121-3E48-944F-D8FDC11D262D}"/>
              </a:ext>
            </a:extLst>
          </p:cNvPr>
          <p:cNvSpPr txBox="1"/>
          <p:nvPr/>
        </p:nvSpPr>
        <p:spPr>
          <a:xfrm>
            <a:off x="4877782" y="4756622"/>
            <a:ext cx="2436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Case #1.1: data in cache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3E26884-D438-6648-944D-2E8576BDFCBE}"/>
              </a:ext>
            </a:extLst>
          </p:cNvPr>
          <p:cNvSpPr txBox="1"/>
          <p:nvPr/>
        </p:nvSpPr>
        <p:spPr>
          <a:xfrm>
            <a:off x="386664" y="5172590"/>
            <a:ext cx="7271615" cy="129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加入了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L1 cache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注意区分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不命中和</a:t>
            </a:r>
            <a:r>
              <a:rPr kumimoji="1" lang="zh-CN" altLang="en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页不命中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整个过程完全由硬件完成，无需内核介入，磁盘也不参与其中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每次翻译需要访问几次</a:t>
            </a:r>
            <a:r>
              <a:rPr kumimoji="1" lang="en-US" altLang="zh-CN" sz="1800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或物理</a:t>
            </a:r>
            <a:r>
              <a:rPr kumimoji="1" lang="zh-CN" altLang="en-US" sz="1800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内存？</a:t>
            </a:r>
            <a:endParaRPr kumimoji="1" lang="en-US" altLang="zh-CN" sz="1800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2FCCA8F-E93E-3A49-B250-F5805149B78D}"/>
              </a:ext>
            </a:extLst>
          </p:cNvPr>
          <p:cNvSpPr txBox="1"/>
          <p:nvPr/>
        </p:nvSpPr>
        <p:spPr>
          <a:xfrm>
            <a:off x="4814912" y="4720891"/>
            <a:ext cx="2562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Case #2: PTE not in cache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C2EE549-DCCA-5145-9ED4-F045BAC0675B}"/>
              </a:ext>
            </a:extLst>
          </p:cNvPr>
          <p:cNvSpPr txBox="1"/>
          <p:nvPr/>
        </p:nvSpPr>
        <p:spPr>
          <a:xfrm>
            <a:off x="4693587" y="4756622"/>
            <a:ext cx="2809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Case #1.2: data not in cache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2" grpId="0" animBg="1"/>
      <p:bldP spid="43" grpId="0" animBg="1"/>
      <p:bldP spid="43" grpId="1" animBg="1"/>
      <p:bldP spid="44" grpId="0"/>
      <p:bldP spid="45" grpId="0"/>
      <p:bldP spid="45" grpId="1"/>
      <p:bldP spid="46" grpId="0" animBg="1"/>
      <p:bldP spid="47" grpId="0"/>
      <p:bldP spid="48" grpId="0" animBg="1"/>
      <p:bldP spid="48" grpId="1" animBg="1"/>
      <p:bldP spid="49" grpId="0"/>
      <p:bldP spid="50" grpId="0" animBg="1"/>
      <p:bldP spid="52" grpId="0" animBg="1"/>
      <p:bldP spid="53" grpId="0"/>
      <p:bldP spid="54" grpId="0"/>
      <p:bldP spid="55" grpId="0"/>
      <p:bldP spid="56" grpId="0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/>
      <p:bldP spid="62" grpId="0" animBg="1"/>
      <p:bldP spid="62" grpId="1" animBg="1"/>
      <p:bldP spid="63" grpId="0" animBg="1"/>
      <p:bldP spid="63" grpId="1" animBg="1"/>
      <p:bldP spid="64" grpId="0"/>
      <p:bldP spid="65" grpId="0" animBg="1"/>
      <p:bldP spid="66" grpId="0" animBg="1"/>
      <p:bldP spid="87" grpId="0"/>
      <p:bldP spid="91" grpId="0" animBg="1"/>
      <p:bldP spid="102" grpId="0"/>
      <p:bldP spid="118" grpId="0"/>
      <p:bldP spid="118" grpId="1"/>
      <p:bldP spid="3" grpId="0"/>
      <p:bldP spid="3" grpId="1"/>
      <p:bldP spid="120" grpId="0"/>
      <p:bldP spid="120" grpId="1"/>
      <p:bldP spid="122" grpId="0"/>
      <p:bldP spid="122" grpId="1"/>
      <p:bldP spid="123" grpId="0"/>
      <p:bldP spid="12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1180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地址翻译：缺页异常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1FDE819-EC1B-9349-9D97-E363113EC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630488"/>
            <a:ext cx="1600200" cy="228600"/>
          </a:xfrm>
          <a:prstGeom prst="rect">
            <a:avLst/>
          </a:prstGeom>
          <a:solidFill>
            <a:srgbClr val="FFFFFF">
              <a:lumMod val="85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84FE4675-068A-A643-82E7-A72EA83254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859088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10D142D-15D1-DD4A-A252-B3F168DBBD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401888"/>
            <a:ext cx="1600200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null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EB2F29F3-4B15-AA46-BE82-DEFCD5999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258888"/>
            <a:ext cx="1600200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null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C871284-4C33-4242-A451-8E177E6C3D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487488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6D97C13D-EE5F-1B4F-A895-299398AF0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716088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277B6E4B-515A-5348-8882-09D1C439F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2944688"/>
            <a:ext cx="1600200" cy="228600"/>
          </a:xfrm>
          <a:prstGeom prst="rect">
            <a:avLst/>
          </a:prstGeom>
          <a:solidFill>
            <a:srgbClr val="FFFFFF">
              <a:lumMod val="85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25C387F1-9E69-3D4B-98E7-6A0EBA108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9778" y="3173288"/>
            <a:ext cx="1600200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6" name="Text Box 11">
            <a:extLst>
              <a:ext uri="{FF2B5EF4-FFF2-40B4-BE49-F238E27FC236}">
                <a16:creationId xmlns:a16="http://schemas.microsoft.com/office/drawing/2014/main" id="{DE6CC08F-4C8F-CD45-A786-7E53F8683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2509" y="4128874"/>
            <a:ext cx="1690688" cy="812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Memory resident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page table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(DRAM)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04D6E137-4F39-EF42-987E-6D493888B1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7166" y="1315913"/>
            <a:ext cx="1627153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Physical memory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(DRAM)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A3BCADD-F658-D847-B580-76C595FAC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354405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7</a:t>
            </a: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F26A1CE-4063-A14D-8922-440047F80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563688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4</a:t>
            </a:r>
          </a:p>
        </p:txBody>
      </p:sp>
      <p:sp>
        <p:nvSpPr>
          <p:cNvPr id="20" name="Line 15">
            <a:extLst>
              <a:ext uri="{FF2B5EF4-FFF2-40B4-BE49-F238E27FC236}">
                <a16:creationId xmlns:a16="http://schemas.microsoft.com/office/drawing/2014/main" id="{884FBC22-F3CD-C648-AF24-0014E1B51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5278" y="3751138"/>
            <a:ext cx="2527300" cy="1450975"/>
          </a:xfrm>
          <a:prstGeom prst="line">
            <a:avLst/>
          </a:prstGeom>
          <a:noFill/>
          <a:ln w="19080">
            <a:solidFill>
              <a:srgbClr val="000066"/>
            </a:solidFill>
            <a:prstDash val="dash"/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1" name="Line 16">
            <a:extLst>
              <a:ext uri="{FF2B5EF4-FFF2-40B4-BE49-F238E27FC236}">
                <a16:creationId xmlns:a16="http://schemas.microsoft.com/office/drawing/2014/main" id="{DE520910-8C23-2047-A7C4-ECD50EA45DC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85278" y="2381126"/>
            <a:ext cx="2527300" cy="1612900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2" name="Line 17">
            <a:extLst>
              <a:ext uri="{FF2B5EF4-FFF2-40B4-BE49-F238E27FC236}">
                <a16:creationId xmlns:a16="http://schemas.microsoft.com/office/drawing/2014/main" id="{096C2710-315D-B944-BB7F-E820A5D526B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10678" y="2152526"/>
            <a:ext cx="2501900" cy="698500"/>
          </a:xfrm>
          <a:prstGeom prst="line">
            <a:avLst/>
          </a:prstGeom>
          <a:noFill/>
          <a:ln w="1908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23" name="Line 18">
            <a:extLst>
              <a:ext uri="{FF2B5EF4-FFF2-40B4-BE49-F238E27FC236}">
                <a16:creationId xmlns:a16="http://schemas.microsoft.com/office/drawing/2014/main" id="{FC85830E-D131-9048-8A81-5272D89B2BA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59878" y="1923926"/>
            <a:ext cx="2552700" cy="701675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4" name="Text Box 19">
            <a:extLst>
              <a:ext uri="{FF2B5EF4-FFF2-40B4-BE49-F238E27FC236}">
                <a16:creationId xmlns:a16="http://schemas.microsoft.com/office/drawing/2014/main" id="{0BE85AAC-AD88-0F46-B536-F6BD4042B0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9553" y="3312988"/>
            <a:ext cx="1541463" cy="5730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Virtual memory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(disk)</a:t>
            </a: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D1977DD4-2163-A146-849D-852ED83FC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6304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A0DC43BA-CE9E-3B42-A0F4-A42D5F07D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8590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950F970C-B0EE-E744-AAE3-C6B012379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4018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CFCDB1E3-1674-9049-AD81-524430EEA6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2588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C43579A5-5B8A-1649-AF7D-0A1E236EA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4874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510E9D29-A6B3-2945-BE4A-73A419167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7160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8FD2590A-B263-5146-9554-43BAECB2A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29446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B6A93F35-A2E9-554C-8947-27EAB4BB32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978" y="3173288"/>
            <a:ext cx="304800" cy="228600"/>
          </a:xfrm>
          <a:prstGeom prst="rect">
            <a:avLst/>
          </a:prstGeom>
          <a:noFill/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33" name="Text Box 28">
            <a:extLst>
              <a:ext uri="{FF2B5EF4-FFF2-40B4-BE49-F238E27FC236}">
                <a16:creationId xmlns:a16="http://schemas.microsoft.com/office/drawing/2014/main" id="{D03ED740-CF10-E64C-8468-8EEC91237F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6378" y="1954088"/>
            <a:ext cx="685800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Valid</a:t>
            </a:r>
          </a:p>
        </p:txBody>
      </p:sp>
      <p:sp>
        <p:nvSpPr>
          <p:cNvPr id="34" name="Text Box 29">
            <a:extLst>
              <a:ext uri="{FF2B5EF4-FFF2-40B4-BE49-F238E27FC236}">
                <a16:creationId xmlns:a16="http://schemas.microsoft.com/office/drawing/2014/main" id="{7107EBC1-98E5-2B46-AD0E-68DA86D972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2228726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5" name="Text Box 30">
            <a:extLst>
              <a:ext uri="{FF2B5EF4-FFF2-40B4-BE49-F238E27FC236}">
                <a16:creationId xmlns:a16="http://schemas.microsoft.com/office/drawing/2014/main" id="{318B88BB-68F7-3C42-ABEC-550FA9815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2461635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36" name="Text Box 31">
            <a:extLst>
              <a:ext uri="{FF2B5EF4-FFF2-40B4-BE49-F238E27FC236}">
                <a16:creationId xmlns:a16="http://schemas.microsoft.com/office/drawing/2014/main" id="{E2455F3D-160F-2B4B-9100-D136435B32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2927453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7" name="Text Box 32">
            <a:extLst>
              <a:ext uri="{FF2B5EF4-FFF2-40B4-BE49-F238E27FC236}">
                <a16:creationId xmlns:a16="http://schemas.microsoft.com/office/drawing/2014/main" id="{6C038839-AB00-3F4D-8143-89BF47C584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3134606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38" name="Text Box 33">
            <a:extLst>
              <a:ext uri="{FF2B5EF4-FFF2-40B4-BE49-F238E27FC236}">
                <a16:creationId xmlns:a16="http://schemas.microsoft.com/office/drawing/2014/main" id="{9E3B5EB3-8458-F747-940A-62C92F5AAE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3373954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9" name="Text Box 34">
            <a:extLst>
              <a:ext uri="{FF2B5EF4-FFF2-40B4-BE49-F238E27FC236}">
                <a16:creationId xmlns:a16="http://schemas.microsoft.com/office/drawing/2014/main" id="{C3B13A89-82B6-FE4C-BB77-DA565FE2E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3833332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40" name="Text Box 35">
            <a:extLst>
              <a:ext uri="{FF2B5EF4-FFF2-40B4-BE49-F238E27FC236}">
                <a16:creationId xmlns:a16="http://schemas.microsoft.com/office/drawing/2014/main" id="{32449C55-5960-6F43-81C2-FFC41DE690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005" y="3600424"/>
            <a:ext cx="280987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41" name="Text Box 36">
            <a:extLst>
              <a:ext uri="{FF2B5EF4-FFF2-40B4-BE49-F238E27FC236}">
                <a16:creationId xmlns:a16="http://schemas.microsoft.com/office/drawing/2014/main" id="{223E22D4-E4E7-AC4C-A4E1-52BDF7B88F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3798" y="2694544"/>
            <a:ext cx="279400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42" name="Text Box 37">
            <a:extLst>
              <a:ext uri="{FF2B5EF4-FFF2-40B4-BE49-F238E27FC236}">
                <a16:creationId xmlns:a16="http://schemas.microsoft.com/office/drawing/2014/main" id="{54A7C14F-09E6-1B46-85F4-AF8B87120A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6453" y="1465138"/>
            <a:ext cx="1339126" cy="81836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Physical page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number or </a:t>
            </a:r>
          </a:p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disk address</a:t>
            </a:r>
          </a:p>
        </p:txBody>
      </p:sp>
      <p:sp>
        <p:nvSpPr>
          <p:cNvPr id="43" name="Text Box 38">
            <a:extLst>
              <a:ext uri="{FF2B5EF4-FFF2-40B4-BE49-F238E27FC236}">
                <a16:creationId xmlns:a16="http://schemas.microsoft.com/office/drawing/2014/main" id="{DFC07144-B557-3840-985E-C75768AF5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75" y="2193623"/>
            <a:ext cx="641243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PTE 0</a:t>
            </a:r>
          </a:p>
        </p:txBody>
      </p:sp>
      <p:sp>
        <p:nvSpPr>
          <p:cNvPr id="44" name="Text Box 39">
            <a:extLst>
              <a:ext uri="{FF2B5EF4-FFF2-40B4-BE49-F238E27FC236}">
                <a16:creationId xmlns:a16="http://schemas.microsoft.com/office/drawing/2014/main" id="{C8E54A0D-F8B6-C14C-9CF7-36D8DE0B3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5200" y="3806523"/>
            <a:ext cx="641243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PTE 7</a:t>
            </a:r>
          </a:p>
        </p:txBody>
      </p:sp>
      <p:sp>
        <p:nvSpPr>
          <p:cNvPr id="45" name="Text Box 40">
            <a:extLst>
              <a:ext uri="{FF2B5EF4-FFF2-40B4-BE49-F238E27FC236}">
                <a16:creationId xmlns:a16="http://schemas.microsoft.com/office/drawing/2014/main" id="{B6B77A95-930F-D947-95B0-5597388BBB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9891" y="1863601"/>
            <a:ext cx="550448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PP 0</a:t>
            </a:r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AB00DA3C-2CEC-BC4B-BCC4-29E9B7220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2128713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2</a:t>
            </a:r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2E390E30-9941-DE45-861E-B57BE59D3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4641" y="1900113"/>
            <a:ext cx="1379537" cy="2286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1</a:t>
            </a:r>
          </a:p>
        </p:txBody>
      </p:sp>
      <p:sp>
        <p:nvSpPr>
          <p:cNvPr id="48" name="Oval 43">
            <a:extLst>
              <a:ext uri="{FF2B5EF4-FFF2-40B4-BE49-F238E27FC236}">
                <a16:creationId xmlns:a16="http://schemas.microsoft.com/office/drawing/2014/main" id="{9509FF1B-6337-F447-8BCA-9678D5031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957513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9" name="Oval 44">
            <a:extLst>
              <a:ext uri="{FF2B5EF4-FFF2-40B4-BE49-F238E27FC236}">
                <a16:creationId xmlns:a16="http://schemas.microsoft.com/office/drawing/2014/main" id="{1F0418EE-F694-6148-BF46-CF920E66B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728913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0" name="Oval 45">
            <a:extLst>
              <a:ext uri="{FF2B5EF4-FFF2-40B4-BE49-F238E27FC236}">
                <a16:creationId xmlns:a16="http://schemas.microsoft.com/office/drawing/2014/main" id="{1EE6430C-D0C3-1542-B401-F6FDF8C32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2820863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1" name="Oval 46">
            <a:extLst>
              <a:ext uri="{FF2B5EF4-FFF2-40B4-BE49-F238E27FC236}">
                <a16:creationId xmlns:a16="http://schemas.microsoft.com/office/drawing/2014/main" id="{8186EE2C-6537-7941-9996-AFE475CF5F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2585913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2" name="Text Box 47">
            <a:extLst>
              <a:ext uri="{FF2B5EF4-FFF2-40B4-BE49-F238E27FC236}">
                <a16:creationId xmlns:a16="http://schemas.microsoft.com/office/drawing/2014/main" id="{70FD91D8-3BF4-FC4C-83A6-8DC91FF8B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2591" y="2524001"/>
            <a:ext cx="550448" cy="33579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</a:rPr>
              <a:t>PP 3</a:t>
            </a:r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83305FB9-D115-BB4D-A723-546EB0BF1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3941638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1</a:t>
            </a:r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601E4395-77C7-974F-95C4-9180761C9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252153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2</a:t>
            </a:r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D157E345-C086-2948-A338-70FCBA8EB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873183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4</a:t>
            </a:r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25C0FED0-FB94-5249-AE1B-8E2969E53D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5183698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6</a:t>
            </a:r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76996CA7-4B80-444A-BA4B-5142CB0E65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5494213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7</a:t>
            </a:r>
          </a:p>
        </p:txBody>
      </p:sp>
      <p:sp>
        <p:nvSpPr>
          <p:cNvPr id="58" name="Oval 53">
            <a:extLst>
              <a:ext uri="{FF2B5EF4-FFF2-40B4-BE49-F238E27FC236}">
                <a16:creationId xmlns:a16="http://schemas.microsoft.com/office/drawing/2014/main" id="{340EF5D3-3E5B-7548-B9E9-1D881C74F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030057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59" name="Line 54">
            <a:extLst>
              <a:ext uri="{FF2B5EF4-FFF2-40B4-BE49-F238E27FC236}">
                <a16:creationId xmlns:a16="http://schemas.microsoft.com/office/drawing/2014/main" id="{0272D13B-9568-3A46-8AB9-FBBC392264A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7178" y="3074774"/>
            <a:ext cx="2565400" cy="1511300"/>
          </a:xfrm>
          <a:prstGeom prst="line">
            <a:avLst/>
          </a:prstGeom>
          <a:noFill/>
          <a:ln w="19080">
            <a:solidFill>
              <a:srgbClr val="000066"/>
            </a:solidFill>
            <a:prstDash val="dash"/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0" name="Oval 55">
            <a:extLst>
              <a:ext uri="{FF2B5EF4-FFF2-40B4-BE49-F238E27FC236}">
                <a16:creationId xmlns:a16="http://schemas.microsoft.com/office/drawing/2014/main" id="{08A3022E-88FC-5646-97B5-44741FC82E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478" y="3239963"/>
            <a:ext cx="76200" cy="76200"/>
          </a:xfrm>
          <a:prstGeom prst="ellipse">
            <a:avLst/>
          </a:prstGeom>
          <a:solidFill>
            <a:srgbClr val="000066"/>
          </a:solidFill>
          <a:ln w="1260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1" name="Line 56">
            <a:extLst>
              <a:ext uri="{FF2B5EF4-FFF2-40B4-BE49-F238E27FC236}">
                <a16:creationId xmlns:a16="http://schemas.microsoft.com/office/drawing/2014/main" id="{5B1D8824-F03A-1A47-89BE-A077427C8C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78928" y="2597026"/>
            <a:ext cx="2533650" cy="673100"/>
          </a:xfrm>
          <a:prstGeom prst="line">
            <a:avLst/>
          </a:prstGeom>
          <a:noFill/>
          <a:ln w="19080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7008C618-32B4-BD48-B3C8-F4CF144CA6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2578" y="4562668"/>
            <a:ext cx="1379538" cy="228600"/>
          </a:xfrm>
          <a:prstGeom prst="rect">
            <a:avLst/>
          </a:prstGeom>
          <a:solidFill>
            <a:srgbClr val="FFFFFF"/>
          </a:solidFill>
          <a:ln w="19080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</a:rPr>
              <a:t>VP 3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3056661-4A9D-C34F-93CE-8CE558CAF7E3}"/>
              </a:ext>
            </a:extLst>
          </p:cNvPr>
          <p:cNvSpPr/>
          <p:nvPr/>
        </p:nvSpPr>
        <p:spPr bwMode="auto">
          <a:xfrm>
            <a:off x="1855838" y="1839592"/>
            <a:ext cx="1600200" cy="242888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address</a:t>
            </a:r>
          </a:p>
        </p:txBody>
      </p:sp>
      <p:cxnSp>
        <p:nvCxnSpPr>
          <p:cNvPr id="64" name="Shape 60">
            <a:extLst>
              <a:ext uri="{FF2B5EF4-FFF2-40B4-BE49-F238E27FC236}">
                <a16:creationId xmlns:a16="http://schemas.microsoft.com/office/drawing/2014/main" id="{38AD5F22-1B59-5A44-BDD8-80B659F097B4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3018197" y="1708496"/>
            <a:ext cx="983343" cy="1707859"/>
          </a:xfrm>
          <a:prstGeom prst="bentConnector2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6DEB730E-6730-5840-AAA9-8778BB4E7FCE}"/>
              </a:ext>
            </a:extLst>
          </p:cNvPr>
          <p:cNvSpPr/>
          <p:nvPr/>
        </p:nvSpPr>
        <p:spPr bwMode="auto">
          <a:xfrm>
            <a:off x="8018807" y="4562668"/>
            <a:ext cx="1379537" cy="2286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D98D704-2541-EE4C-801E-C852020E9CDC}"/>
              </a:ext>
            </a:extLst>
          </p:cNvPr>
          <p:cNvSpPr/>
          <p:nvPr/>
        </p:nvSpPr>
        <p:spPr bwMode="auto">
          <a:xfrm>
            <a:off x="4363005" y="2940379"/>
            <a:ext cx="1896973" cy="228719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796C591-0A60-A645-8F82-FCDCC92253B7}"/>
              </a:ext>
            </a:extLst>
          </p:cNvPr>
          <p:cNvSpPr txBox="1"/>
          <p:nvPr/>
        </p:nvSpPr>
        <p:spPr>
          <a:xfrm>
            <a:off x="386664" y="5172590"/>
            <a:ext cx="8469101" cy="129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8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sz="18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缓存不命中</a:t>
            </a:r>
            <a:endParaRPr kumimoji="1" lang="en-US" altLang="zh-CN" sz="18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Valid = 0, MMU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触发缺页异常，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内核介入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，执行缺页处理程序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进程被终止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重新执行触发缺页的指令</a:t>
            </a:r>
            <a:endParaRPr kumimoji="1" lang="en-US" altLang="zh-CN" sz="18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581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地址翻译：缺页异常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31CC2B-3B92-9D43-AC0C-A2B373A88F66}"/>
              </a:ext>
            </a:extLst>
          </p:cNvPr>
          <p:cNvSpPr/>
          <p:nvPr/>
        </p:nvSpPr>
        <p:spPr bwMode="auto">
          <a:xfrm>
            <a:off x="5364311" y="2087650"/>
            <a:ext cx="2514600" cy="304800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 number (VPN)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20701D-4F93-CD46-B77D-AE5C500D228D}"/>
              </a:ext>
            </a:extLst>
          </p:cNvPr>
          <p:cNvSpPr/>
          <p:nvPr/>
        </p:nvSpPr>
        <p:spPr bwMode="auto">
          <a:xfrm>
            <a:off x="7878911" y="2087650"/>
            <a:ext cx="2133600" cy="3048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 offset (VPO)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802E02-E18E-6E49-B06B-D59F68A86E2D}"/>
              </a:ext>
            </a:extLst>
          </p:cNvPr>
          <p:cNvSpPr/>
          <p:nvPr/>
        </p:nvSpPr>
        <p:spPr bwMode="auto">
          <a:xfrm>
            <a:off x="5364311" y="3459250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2A4AE2-D549-754A-B620-DF6D42A11854}"/>
              </a:ext>
            </a:extLst>
          </p:cNvPr>
          <p:cNvSpPr/>
          <p:nvPr/>
        </p:nvSpPr>
        <p:spPr bwMode="auto">
          <a:xfrm>
            <a:off x="4983311" y="3459250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A6916E-A61C-554E-90C9-1751A9E927A3}"/>
              </a:ext>
            </a:extLst>
          </p:cNvPr>
          <p:cNvSpPr/>
          <p:nvPr/>
        </p:nvSpPr>
        <p:spPr bwMode="auto">
          <a:xfrm>
            <a:off x="5364311" y="3764050"/>
            <a:ext cx="2514600" cy="304800"/>
          </a:xfrm>
          <a:prstGeom prst="rect">
            <a:avLst/>
          </a:prstGeom>
          <a:solidFill>
            <a:srgbClr val="D5F1C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5477D-15DE-FD44-BE9C-C67C90D63479}"/>
              </a:ext>
            </a:extLst>
          </p:cNvPr>
          <p:cNvSpPr/>
          <p:nvPr/>
        </p:nvSpPr>
        <p:spPr bwMode="auto">
          <a:xfrm>
            <a:off x="4983311" y="3764050"/>
            <a:ext cx="381000" cy="304800"/>
          </a:xfrm>
          <a:prstGeom prst="rect">
            <a:avLst/>
          </a:prstGeom>
          <a:solidFill>
            <a:srgbClr val="8DBA84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910789-C275-D04D-95F8-3DCAA2242A7C}"/>
              </a:ext>
            </a:extLst>
          </p:cNvPr>
          <p:cNvSpPr/>
          <p:nvPr/>
        </p:nvSpPr>
        <p:spPr bwMode="auto">
          <a:xfrm>
            <a:off x="5364311" y="4068850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8F8499-368A-7349-9E61-AAAED3D8A2C3}"/>
              </a:ext>
            </a:extLst>
          </p:cNvPr>
          <p:cNvSpPr/>
          <p:nvPr/>
        </p:nvSpPr>
        <p:spPr bwMode="auto">
          <a:xfrm>
            <a:off x="4983311" y="4068850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88F3F4-9768-F74D-A559-8B8E8F67BDC8}"/>
              </a:ext>
            </a:extLst>
          </p:cNvPr>
          <p:cNvSpPr/>
          <p:nvPr/>
        </p:nvSpPr>
        <p:spPr bwMode="auto">
          <a:xfrm>
            <a:off x="5364311" y="4373650"/>
            <a:ext cx="25146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FB54659-DF87-BE47-8215-24C52253BDCB}"/>
              </a:ext>
            </a:extLst>
          </p:cNvPr>
          <p:cNvSpPr/>
          <p:nvPr/>
        </p:nvSpPr>
        <p:spPr bwMode="auto">
          <a:xfrm>
            <a:off x="4983311" y="4373650"/>
            <a:ext cx="381000" cy="3048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4BB93D-1DF1-C448-B99E-45D5C80EA343}"/>
              </a:ext>
            </a:extLst>
          </p:cNvPr>
          <p:cNvSpPr txBox="1"/>
          <p:nvPr/>
        </p:nvSpPr>
        <p:spPr>
          <a:xfrm>
            <a:off x="6973275" y="2442218"/>
            <a:ext cx="1623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Virtual address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CCA0EA-6443-6941-952B-BD38BCBEE9A9}"/>
              </a:ext>
            </a:extLst>
          </p:cNvPr>
          <p:cNvSpPr txBox="1"/>
          <p:nvPr/>
        </p:nvSpPr>
        <p:spPr>
          <a:xfrm>
            <a:off x="4896549" y="3186645"/>
            <a:ext cx="554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Valid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94CF96-82A9-784C-8F10-366C41F030D0}"/>
              </a:ext>
            </a:extLst>
          </p:cNvPr>
          <p:cNvSpPr txBox="1"/>
          <p:nvPr/>
        </p:nvSpPr>
        <p:spPr>
          <a:xfrm>
            <a:off x="5531897" y="3187713"/>
            <a:ext cx="2270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page number (PPN)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A86A8430-755C-BB40-B9F8-1EBEC456310B}"/>
              </a:ext>
            </a:extLst>
          </p:cNvPr>
          <p:cNvCxnSpPr>
            <a:stCxn id="4" idx="1"/>
            <a:endCxn id="10" idx="1"/>
          </p:cNvCxnSpPr>
          <p:nvPr/>
        </p:nvCxnSpPr>
        <p:spPr bwMode="auto">
          <a:xfrm rot="10800000" flipV="1">
            <a:off x="4983311" y="2240050"/>
            <a:ext cx="381000" cy="1676400"/>
          </a:xfrm>
          <a:prstGeom prst="bentConnector3">
            <a:avLst>
              <a:gd name="adj1" fmla="val 258028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F7A5F952-DD8F-3249-ADF6-48259FDD8E5F}"/>
              </a:ext>
            </a:extLst>
          </p:cNvPr>
          <p:cNvSpPr/>
          <p:nvPr/>
        </p:nvSpPr>
        <p:spPr bwMode="auto">
          <a:xfrm>
            <a:off x="2064473" y="1880518"/>
            <a:ext cx="1524000" cy="719063"/>
          </a:xfrm>
          <a:prstGeom prst="rect">
            <a:avLst/>
          </a:prstGeom>
          <a:solidFill>
            <a:srgbClr val="F1C7C7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 </a:t>
            </a:r>
            <a:b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</a:b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base register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(PTBR)</a:t>
            </a:r>
          </a:p>
        </p:txBody>
      </p:sp>
      <p:cxnSp>
        <p:nvCxnSpPr>
          <p:cNvPr id="26" name="Shape 37">
            <a:extLst>
              <a:ext uri="{FF2B5EF4-FFF2-40B4-BE49-F238E27FC236}">
                <a16:creationId xmlns:a16="http://schemas.microsoft.com/office/drawing/2014/main" id="{B23133FF-4B09-CA4E-ABCC-853EFA16AFA8}"/>
              </a:ext>
            </a:extLst>
          </p:cNvPr>
          <p:cNvCxnSpPr/>
          <p:nvPr/>
        </p:nvCxnSpPr>
        <p:spPr bwMode="auto">
          <a:xfrm rot="5400000">
            <a:off x="3897461" y="3706901"/>
            <a:ext cx="1066800" cy="1485900"/>
          </a:xfrm>
          <a:prstGeom prst="bentConnector2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hape 39">
            <a:extLst>
              <a:ext uri="{FF2B5EF4-FFF2-40B4-BE49-F238E27FC236}">
                <a16:creationId xmlns:a16="http://schemas.microsoft.com/office/drawing/2014/main" id="{82A80CCF-1EEB-FE4C-A944-B3C6815F9DD5}"/>
              </a:ext>
            </a:extLst>
          </p:cNvPr>
          <p:cNvCxnSpPr>
            <a:stCxn id="25" idx="2"/>
          </p:cNvCxnSpPr>
          <p:nvPr/>
        </p:nvCxnSpPr>
        <p:spPr bwMode="auto">
          <a:xfrm rot="16200000" flipH="1">
            <a:off x="3475057" y="1950996"/>
            <a:ext cx="859669" cy="2156837"/>
          </a:xfrm>
          <a:prstGeom prst="bentConnector2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6D5E4D1-12E7-DC4F-8E71-22F7A3F2048C}"/>
              </a:ext>
            </a:extLst>
          </p:cNvPr>
          <p:cNvSpPr/>
          <p:nvPr/>
        </p:nvSpPr>
        <p:spPr>
          <a:xfrm>
            <a:off x="4883671" y="2887074"/>
            <a:ext cx="129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Page table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9A2C2C-BB53-1240-9366-871EB9F90D0B}"/>
              </a:ext>
            </a:extLst>
          </p:cNvPr>
          <p:cNvSpPr txBox="1"/>
          <p:nvPr/>
        </p:nvSpPr>
        <p:spPr>
          <a:xfrm>
            <a:off x="2064473" y="3443657"/>
            <a:ext cx="190308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Physical page table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address for the current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</a:rPr>
              <a:t>process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2A2B19-AD72-5340-8AB5-1230AA395EB2}"/>
              </a:ext>
            </a:extLst>
          </p:cNvPr>
          <p:cNvSpPr txBox="1"/>
          <p:nvPr/>
        </p:nvSpPr>
        <p:spPr>
          <a:xfrm>
            <a:off x="2023235" y="4619147"/>
            <a:ext cx="168668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Valid bit = 0: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not in memory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(page fault)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BB7454-DBFC-1C4E-91AC-11CF6F621EE9}"/>
              </a:ext>
            </a:extLst>
          </p:cNvPr>
          <p:cNvSpPr txBox="1"/>
          <p:nvPr/>
        </p:nvSpPr>
        <p:spPr>
          <a:xfrm>
            <a:off x="9840794" y="1798983"/>
            <a:ext cx="298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565236-5807-9C41-AEAA-E04194DCEB8A}"/>
              </a:ext>
            </a:extLst>
          </p:cNvPr>
          <p:cNvSpPr txBox="1"/>
          <p:nvPr/>
        </p:nvSpPr>
        <p:spPr>
          <a:xfrm>
            <a:off x="7848239" y="1798983"/>
            <a:ext cx="391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p-1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6C2EA2-30DF-554C-A482-984423145E4D}"/>
              </a:ext>
            </a:extLst>
          </p:cNvPr>
          <p:cNvSpPr txBox="1"/>
          <p:nvPr/>
        </p:nvSpPr>
        <p:spPr>
          <a:xfrm>
            <a:off x="7668548" y="1798983"/>
            <a:ext cx="301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</a:t>
            </a:r>
            <a:endParaRPr kumimoji="0" lang="en-US" sz="1200" b="1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E2FF62F-D25F-8C4C-A726-1C84D60873BE}"/>
              </a:ext>
            </a:extLst>
          </p:cNvPr>
          <p:cNvSpPr txBox="1"/>
          <p:nvPr/>
        </p:nvSpPr>
        <p:spPr>
          <a:xfrm>
            <a:off x="5364311" y="1798983"/>
            <a:ext cx="3914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n-1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DCFBD0-6603-514F-BF1D-E26CB7E10D6C}"/>
              </a:ext>
            </a:extLst>
          </p:cNvPr>
          <p:cNvSpPr txBox="1"/>
          <p:nvPr/>
        </p:nvSpPr>
        <p:spPr>
          <a:xfrm>
            <a:off x="4367309" y="3911242"/>
            <a:ext cx="6160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/>
              <a:t>PTEA</a:t>
            </a:r>
            <a:endParaRPr kumimoji="1" lang="zh-CN" altLang="en-US" sz="1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2553AD-E4BC-7D4F-8BF6-8B28D95123DF}"/>
              </a:ext>
            </a:extLst>
          </p:cNvPr>
          <p:cNvSpPr txBox="1"/>
          <p:nvPr/>
        </p:nvSpPr>
        <p:spPr>
          <a:xfrm>
            <a:off x="328420" y="5530867"/>
            <a:ext cx="5375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注：在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中，权限错误也会使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触发缺页异常</a:t>
            </a:r>
          </a:p>
        </p:txBody>
      </p:sp>
    </p:spTree>
    <p:extLst>
      <p:ext uri="{BB962C8B-B14F-4D97-AF65-F5344CB8AC3E}">
        <p14:creationId xmlns:p14="http://schemas.microsoft.com/office/powerpoint/2010/main" val="890130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地址翻译：缺页异常</a:t>
            </a:r>
          </a:p>
        </p:txBody>
      </p:sp>
      <p:sp>
        <p:nvSpPr>
          <p:cNvPr id="4" name="Rectangle 79">
            <a:extLst>
              <a:ext uri="{FF2B5EF4-FFF2-40B4-BE49-F238E27FC236}">
                <a16:creationId xmlns:a16="http://schemas.microsoft.com/office/drawing/2014/main" id="{BC9958BA-B90C-4744-A2A3-2B1AD120E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382" y="3073898"/>
            <a:ext cx="3646487" cy="2438400"/>
          </a:xfrm>
          <a:prstGeom prst="rect">
            <a:avLst/>
          </a:prstGeom>
          <a:solidFill>
            <a:srgbClr val="EBEBEB"/>
          </a:solidFill>
          <a:ln w="12700" cap="flat" cmpd="sng" algn="ctr">
            <a:noFill/>
            <a:prstDash val="dash"/>
            <a:miter lim="800000"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" name="Rectangle 66">
            <a:extLst>
              <a:ext uri="{FF2B5EF4-FFF2-40B4-BE49-F238E27FC236}">
                <a16:creationId xmlns:a16="http://schemas.microsoft.com/office/drawing/2014/main" id="{1A9013A1-31ED-C64A-A4CD-820667316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3994" y="4262936"/>
            <a:ext cx="384721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</a:t>
            </a:r>
          </a:p>
        </p:txBody>
      </p:sp>
      <p:sp>
        <p:nvSpPr>
          <p:cNvPr id="7" name="Rectangle 67">
            <a:extLst>
              <a:ext uri="{FF2B5EF4-FFF2-40B4-BE49-F238E27FC236}">
                <a16:creationId xmlns:a16="http://schemas.microsoft.com/office/drawing/2014/main" id="{C02182AE-FE97-C64E-87A1-EE606391D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994" y="4034336"/>
            <a:ext cx="1230313" cy="457200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8" name="Rectangle 68">
            <a:extLst>
              <a:ext uri="{FF2B5EF4-FFF2-40B4-BE49-F238E27FC236}">
                <a16:creationId xmlns:a16="http://schemas.microsoft.com/office/drawing/2014/main" id="{0D8CF0A9-6C1A-774F-900A-D084FC9C7F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8369" y="3272336"/>
            <a:ext cx="1022350" cy="2119312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MMU</a:t>
            </a:r>
          </a:p>
        </p:txBody>
      </p:sp>
      <p:sp>
        <p:nvSpPr>
          <p:cNvPr id="9" name="Rectangle 69">
            <a:extLst>
              <a:ext uri="{FF2B5EF4-FFF2-40B4-BE49-F238E27FC236}">
                <a16:creationId xmlns:a16="http://schemas.microsoft.com/office/drawing/2014/main" id="{62BCFDDE-42EA-594E-AB01-E10A6B721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594" y="3272336"/>
            <a:ext cx="925513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" name="Line 70">
            <a:extLst>
              <a:ext uri="{FF2B5EF4-FFF2-40B4-BE49-F238E27FC236}">
                <a16:creationId xmlns:a16="http://schemas.microsoft.com/office/drawing/2014/main" id="{C693B150-BF57-BB42-8322-06F47F0EE5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20307" y="4262936"/>
            <a:ext cx="10017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" name="Line 71">
            <a:extLst>
              <a:ext uri="{FF2B5EF4-FFF2-40B4-BE49-F238E27FC236}">
                <a16:creationId xmlns:a16="http://schemas.microsoft.com/office/drawing/2014/main" id="{C69EC5C8-0563-E449-9C9D-46F4BDA0854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99594" y="4491536"/>
            <a:ext cx="0" cy="124936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Rectangle 72">
            <a:extLst>
              <a:ext uri="{FF2B5EF4-FFF2-40B4-BE49-F238E27FC236}">
                <a16:creationId xmlns:a16="http://schemas.microsoft.com/office/drawing/2014/main" id="{FA2E0210-0CC2-6D47-8C6F-F7CEC0FB4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5357" y="3773986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14" name="Text Box 73">
            <a:extLst>
              <a:ext uri="{FF2B5EF4-FFF2-40B4-BE49-F238E27FC236}">
                <a16:creationId xmlns:a16="http://schemas.microsoft.com/office/drawing/2014/main" id="{7192439C-4D3B-CC41-AA41-8CAB5FF09A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3064" y="2600343"/>
            <a:ext cx="1401346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 (Valid = 0)</a:t>
            </a:r>
          </a:p>
        </p:txBody>
      </p:sp>
      <p:sp>
        <p:nvSpPr>
          <p:cNvPr id="15" name="Line 74">
            <a:extLst>
              <a:ext uri="{FF2B5EF4-FFF2-40B4-BE49-F238E27FC236}">
                <a16:creationId xmlns:a16="http://schemas.microsoft.com/office/drawing/2014/main" id="{C2400EFF-F80F-FB4E-998B-6FAA201B985C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7544" y="4032748"/>
            <a:ext cx="116205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Rectangle 75">
            <a:extLst>
              <a:ext uri="{FF2B5EF4-FFF2-40B4-BE49-F238E27FC236}">
                <a16:creationId xmlns:a16="http://schemas.microsoft.com/office/drawing/2014/main" id="{DCA9E99C-6303-9C42-8252-2DD12452C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3944" y="4415336"/>
            <a:ext cx="347852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17" name="Line 76">
            <a:extLst>
              <a:ext uri="{FF2B5EF4-FFF2-40B4-BE49-F238E27FC236}">
                <a16:creationId xmlns:a16="http://schemas.microsoft.com/office/drawing/2014/main" id="{9996DFEE-F922-0640-B618-CFB7D5287D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99594" y="5740898"/>
            <a:ext cx="35687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Text Box 77">
            <a:extLst>
              <a:ext uri="{FF2B5EF4-FFF2-40B4-BE49-F238E27FC236}">
                <a16:creationId xmlns:a16="http://schemas.microsoft.com/office/drawing/2014/main" id="{B51FC374-597E-EF48-BFC4-2BC42F655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1694" y="5664698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19" name="Line 78">
            <a:extLst>
              <a:ext uri="{FF2B5EF4-FFF2-40B4-BE49-F238E27FC236}">
                <a16:creationId xmlns:a16="http://schemas.microsoft.com/office/drawing/2014/main" id="{05B42E8C-0803-1045-82AA-24A8D997DD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66594" y="4674098"/>
            <a:ext cx="11620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0" name="Rectangle 81">
            <a:extLst>
              <a:ext uri="{FF2B5EF4-FFF2-40B4-BE49-F238E27FC236}">
                <a16:creationId xmlns:a16="http://schemas.microsoft.com/office/drawing/2014/main" id="{340DBE65-F97A-034B-A997-F5959BFCF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3982" y="3272336"/>
            <a:ext cx="925512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21" name="Line 82">
            <a:extLst>
              <a:ext uri="{FF2B5EF4-FFF2-40B4-BE49-F238E27FC236}">
                <a16:creationId xmlns:a16="http://schemas.microsoft.com/office/drawing/2014/main" id="{D2148C68-B362-A14A-A45D-83BD50DCE03E}"/>
              </a:ext>
            </a:extLst>
          </p:cNvPr>
          <p:cNvSpPr>
            <a:spLocks noChangeShapeType="1"/>
          </p:cNvSpPr>
          <p:nvPr/>
        </p:nvSpPr>
        <p:spPr bwMode="auto">
          <a:xfrm>
            <a:off x="6735107" y="4674098"/>
            <a:ext cx="117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2" name="Text Box 83">
            <a:extLst>
              <a:ext uri="{FF2B5EF4-FFF2-40B4-BE49-F238E27FC236}">
                <a16:creationId xmlns:a16="http://schemas.microsoft.com/office/drawing/2014/main" id="{4F7EF0F5-D7E8-404A-8294-BEEDF3DD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1344" y="4368296"/>
            <a:ext cx="40427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23" name="Text Box 84">
            <a:extLst>
              <a:ext uri="{FF2B5EF4-FFF2-40B4-BE49-F238E27FC236}">
                <a16:creationId xmlns:a16="http://schemas.microsoft.com/office/drawing/2014/main" id="{DD7AA15D-8697-2D42-AF71-30B96AF2BA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2801" y="4427391"/>
            <a:ext cx="47961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24" name="Rectangle 85">
            <a:extLst>
              <a:ext uri="{FF2B5EF4-FFF2-40B4-BE49-F238E27FC236}">
                <a16:creationId xmlns:a16="http://schemas.microsoft.com/office/drawing/2014/main" id="{B95C69E5-3655-D642-BB0D-AEFB4A888E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9133" y="3753186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25" name="Text Box 86">
            <a:extLst>
              <a:ext uri="{FF2B5EF4-FFF2-40B4-BE49-F238E27FC236}">
                <a16:creationId xmlns:a16="http://schemas.microsoft.com/office/drawing/2014/main" id="{1723937F-3287-324C-B605-2D715B9186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4927" y="3757466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26" name="Line 87">
            <a:extLst>
              <a:ext uri="{FF2B5EF4-FFF2-40B4-BE49-F238E27FC236}">
                <a16:creationId xmlns:a16="http://schemas.microsoft.com/office/drawing/2014/main" id="{E06A1B55-CF9B-4944-9E9C-F358D4BF519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25257" y="2923086"/>
            <a:ext cx="1443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7" name="Line 88">
            <a:extLst>
              <a:ext uri="{FF2B5EF4-FFF2-40B4-BE49-F238E27FC236}">
                <a16:creationId xmlns:a16="http://schemas.microsoft.com/office/drawing/2014/main" id="{8C2C8916-4C83-2043-9FF1-08B04C687FC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25257" y="2923086"/>
            <a:ext cx="0" cy="3492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8" name="Line 89">
            <a:extLst>
              <a:ext uri="{FF2B5EF4-FFF2-40B4-BE49-F238E27FC236}">
                <a16:creationId xmlns:a16="http://schemas.microsoft.com/office/drawing/2014/main" id="{56AA60D9-CC5B-504C-86A0-7521656D6B5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8294" y="3454898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9" name="Line 90">
            <a:extLst>
              <a:ext uri="{FF2B5EF4-FFF2-40B4-BE49-F238E27FC236}">
                <a16:creationId xmlns:a16="http://schemas.microsoft.com/office/drawing/2014/main" id="{7F181125-93B3-AD4E-A1D9-1461E6111EC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68294" y="2923086"/>
            <a:ext cx="0" cy="53181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0" name="Text Box 91">
            <a:extLst>
              <a:ext uri="{FF2B5EF4-FFF2-40B4-BE49-F238E27FC236}">
                <a16:creationId xmlns:a16="http://schemas.microsoft.com/office/drawing/2014/main" id="{A2EAFA2C-15B7-0C49-958A-EA94A7A917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0382" y="3254229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hit</a:t>
            </a:r>
          </a:p>
        </p:txBody>
      </p:sp>
      <p:sp>
        <p:nvSpPr>
          <p:cNvPr id="31" name="Line 92">
            <a:extLst>
              <a:ext uri="{FF2B5EF4-FFF2-40B4-BE49-F238E27FC236}">
                <a16:creationId xmlns:a16="http://schemas.microsoft.com/office/drawing/2014/main" id="{0C89DBBE-39DB-E74C-92DE-6CB1450C8AB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8294" y="5207498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2" name="Line 93">
            <a:extLst>
              <a:ext uri="{FF2B5EF4-FFF2-40B4-BE49-F238E27FC236}">
                <a16:creationId xmlns:a16="http://schemas.microsoft.com/office/drawing/2014/main" id="{FE156F6D-DC1E-6342-84F0-6637A6B0584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568294" y="5207498"/>
            <a:ext cx="0" cy="53340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4" name="Line 95">
            <a:extLst>
              <a:ext uri="{FF2B5EF4-FFF2-40B4-BE49-F238E27FC236}">
                <a16:creationId xmlns:a16="http://schemas.microsoft.com/office/drawing/2014/main" id="{0A83FBA1-4655-5D42-B785-DEC7A25D527D}"/>
              </a:ext>
            </a:extLst>
          </p:cNvPr>
          <p:cNvSpPr>
            <a:spLocks noChangeShapeType="1"/>
          </p:cNvSpPr>
          <p:nvPr/>
        </p:nvSpPr>
        <p:spPr bwMode="auto">
          <a:xfrm>
            <a:off x="6750982" y="4034336"/>
            <a:ext cx="1162050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Line 96">
            <a:extLst>
              <a:ext uri="{FF2B5EF4-FFF2-40B4-BE49-F238E27FC236}">
                <a16:creationId xmlns:a16="http://schemas.microsoft.com/office/drawing/2014/main" id="{62802497-F7A6-D343-BF97-FF4BAD9F73D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35107" y="5207498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6" name="Text Box 97">
            <a:extLst>
              <a:ext uri="{FF2B5EF4-FFF2-40B4-BE49-F238E27FC236}">
                <a16:creationId xmlns:a16="http://schemas.microsoft.com/office/drawing/2014/main" id="{A757179F-9329-5E42-8059-2B84985371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3557" y="4901696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37" name="Line 98">
            <a:extLst>
              <a:ext uri="{FF2B5EF4-FFF2-40B4-BE49-F238E27FC236}">
                <a16:creationId xmlns:a16="http://schemas.microsoft.com/office/drawing/2014/main" id="{263C1D61-8805-A149-B2EF-C844D81AFC1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22407" y="3454898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8" name="Text Box 99">
            <a:extLst>
              <a:ext uri="{FF2B5EF4-FFF2-40B4-BE49-F238E27FC236}">
                <a16:creationId xmlns:a16="http://schemas.microsoft.com/office/drawing/2014/main" id="{A01E5F94-8AE6-3A4A-9D3A-E4C0E3A4E5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1019" y="3117346"/>
            <a:ext cx="49494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</a:t>
            </a:r>
          </a:p>
        </p:txBody>
      </p:sp>
      <p:sp>
        <p:nvSpPr>
          <p:cNvPr id="39" name="Text Box 100">
            <a:extLst>
              <a:ext uri="{FF2B5EF4-FFF2-40B4-BE49-F238E27FC236}">
                <a16:creationId xmlns:a16="http://schemas.microsoft.com/office/drawing/2014/main" id="{66B42346-6978-9640-9BB8-2F6666773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5007" y="5448511"/>
            <a:ext cx="671979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cache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E0693-F36B-4A40-872F-1FFF4BE03424}"/>
              </a:ext>
            </a:extLst>
          </p:cNvPr>
          <p:cNvSpPr txBox="1"/>
          <p:nvPr/>
        </p:nvSpPr>
        <p:spPr>
          <a:xfrm>
            <a:off x="1199494" y="3073898"/>
            <a:ext cx="110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CPU Chip</a:t>
            </a:r>
          </a:p>
        </p:txBody>
      </p:sp>
      <p:sp>
        <p:nvSpPr>
          <p:cNvPr id="41" name="Rectangle 17">
            <a:extLst>
              <a:ext uri="{FF2B5EF4-FFF2-40B4-BE49-F238E27FC236}">
                <a16:creationId xmlns:a16="http://schemas.microsoft.com/office/drawing/2014/main" id="{F1454D9B-2761-554E-9B3E-8328CCBEE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50516" y="2975429"/>
            <a:ext cx="914400" cy="2822032"/>
          </a:xfrm>
          <a:prstGeom prst="rect">
            <a:avLst/>
          </a:prstGeom>
          <a:solidFill>
            <a:srgbClr val="F5F5F5"/>
          </a:solidFill>
          <a:ln w="635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Disk</a:t>
            </a:r>
          </a:p>
        </p:txBody>
      </p:sp>
      <p:sp>
        <p:nvSpPr>
          <p:cNvPr id="42" name="Rectangle 10">
            <a:extLst>
              <a:ext uri="{FF2B5EF4-FFF2-40B4-BE49-F238E27FC236}">
                <a16:creationId xmlns:a16="http://schemas.microsoft.com/office/drawing/2014/main" id="{A03460C2-7FF9-7F47-A400-8CB5BFCCF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2415" y="2104339"/>
            <a:ext cx="2527985" cy="533400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fault handler</a:t>
            </a:r>
          </a:p>
        </p:txBody>
      </p:sp>
      <p:cxnSp>
        <p:nvCxnSpPr>
          <p:cNvPr id="43" name="Shape 26">
            <a:extLst>
              <a:ext uri="{FF2B5EF4-FFF2-40B4-BE49-F238E27FC236}">
                <a16:creationId xmlns:a16="http://schemas.microsoft.com/office/drawing/2014/main" id="{65DF5DFC-77B6-BF46-A304-013A7BC0954A}"/>
              </a:ext>
            </a:extLst>
          </p:cNvPr>
          <p:cNvCxnSpPr>
            <a:cxnSpLocks/>
          </p:cNvCxnSpPr>
          <p:nvPr/>
        </p:nvCxnSpPr>
        <p:spPr bwMode="auto">
          <a:xfrm rot="5400000" flipH="1" flipV="1">
            <a:off x="5753328" y="751894"/>
            <a:ext cx="901297" cy="4167158"/>
          </a:xfrm>
          <a:prstGeom prst="bentConnector2">
            <a:avLst/>
          </a:prstGeom>
          <a:noFill/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68F9624-9E4A-E04A-9868-81DBCC6A18BD}"/>
              </a:ext>
            </a:extLst>
          </p:cNvPr>
          <p:cNvCxnSpPr>
            <a:cxnSpLocks/>
          </p:cNvCxnSpPr>
          <p:nvPr/>
        </p:nvCxnSpPr>
        <p:spPr bwMode="auto">
          <a:xfrm>
            <a:off x="8830143" y="3901176"/>
            <a:ext cx="1420373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2A1E047-42B5-FB46-BFD2-BFDA1ADDD8E9}"/>
              </a:ext>
            </a:extLst>
          </p:cNvPr>
          <p:cNvCxnSpPr>
            <a:cxnSpLocks/>
          </p:cNvCxnSpPr>
          <p:nvPr/>
        </p:nvCxnSpPr>
        <p:spPr bwMode="auto">
          <a:xfrm flipH="1">
            <a:off x="8819494" y="4807022"/>
            <a:ext cx="1431024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6" name="Down Arrow 45">
            <a:extLst>
              <a:ext uri="{FF2B5EF4-FFF2-40B4-BE49-F238E27FC236}">
                <a16:creationId xmlns:a16="http://schemas.microsoft.com/office/drawing/2014/main" id="{C81B8339-A2AE-3A49-827C-9BFEE8B9B068}"/>
              </a:ext>
            </a:extLst>
          </p:cNvPr>
          <p:cNvSpPr/>
          <p:nvPr/>
        </p:nvSpPr>
        <p:spPr bwMode="auto">
          <a:xfrm>
            <a:off x="9368731" y="2694215"/>
            <a:ext cx="309564" cy="901299"/>
          </a:xfrm>
          <a:prstGeom prst="downArrow">
            <a:avLst/>
          </a:prstGeom>
          <a:noFill/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Text Box 9">
            <a:extLst>
              <a:ext uri="{FF2B5EF4-FFF2-40B4-BE49-F238E27FC236}">
                <a16:creationId xmlns:a16="http://schemas.microsoft.com/office/drawing/2014/main" id="{DA3903BB-0012-3441-A115-36017EA734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4374" y="3601694"/>
            <a:ext cx="1058280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Victim page</a:t>
            </a:r>
          </a:p>
        </p:txBody>
      </p:sp>
      <p:sp>
        <p:nvSpPr>
          <p:cNvPr id="48" name="Text Box 9">
            <a:extLst>
              <a:ext uri="{FF2B5EF4-FFF2-40B4-BE49-F238E27FC236}">
                <a16:creationId xmlns:a16="http://schemas.microsoft.com/office/drawing/2014/main" id="{4D67F51A-D5CC-DF4F-860B-6F676E8F98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776" y="4529245"/>
            <a:ext cx="919525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New page</a:t>
            </a:r>
          </a:p>
        </p:txBody>
      </p:sp>
      <p:sp>
        <p:nvSpPr>
          <p:cNvPr id="49" name="Text Box 9">
            <a:extLst>
              <a:ext uri="{FF2B5EF4-FFF2-40B4-BE49-F238E27FC236}">
                <a16:creationId xmlns:a16="http://schemas.microsoft.com/office/drawing/2014/main" id="{29285971-E36E-7244-878A-CA1355C21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6354" y="2038309"/>
            <a:ext cx="954406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Fault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1CB9C7-F12A-3943-9543-034CF6F7426F}"/>
              </a:ext>
            </a:extLst>
          </p:cNvPr>
          <p:cNvSpPr txBox="1"/>
          <p:nvPr/>
        </p:nvSpPr>
        <p:spPr>
          <a:xfrm>
            <a:off x="8769547" y="4139198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i="1" dirty="0">
                <a:solidFill>
                  <a:srgbClr val="FF0000"/>
                </a:solidFill>
              </a:rPr>
              <a:t>demand paging</a:t>
            </a:r>
            <a:endParaRPr kumimoji="1" lang="zh-CN" altLang="en-US" sz="1600" b="1" i="1" dirty="0">
              <a:solidFill>
                <a:srgbClr val="FF0000"/>
              </a:solidFill>
            </a:endParaRPr>
          </a:p>
        </p:txBody>
      </p:sp>
      <p:cxnSp>
        <p:nvCxnSpPr>
          <p:cNvPr id="53" name="Shape 26">
            <a:extLst>
              <a:ext uri="{FF2B5EF4-FFF2-40B4-BE49-F238E27FC236}">
                <a16:creationId xmlns:a16="http://schemas.microsoft.com/office/drawing/2014/main" id="{AE9F47DD-248E-AF40-9869-8198C477FAF9}"/>
              </a:ext>
            </a:extLst>
          </p:cNvPr>
          <p:cNvCxnSpPr>
            <a:cxnSpLocks/>
            <a:stCxn id="42" idx="0"/>
            <a:endCxn id="7" idx="0"/>
          </p:cNvCxnSpPr>
          <p:nvPr/>
        </p:nvCxnSpPr>
        <p:spPr bwMode="auto">
          <a:xfrm rot="16200000" flipH="1" flipV="1">
            <a:off x="4815781" y="-706292"/>
            <a:ext cx="1929997" cy="7551257"/>
          </a:xfrm>
          <a:prstGeom prst="bentConnector3">
            <a:avLst>
              <a:gd name="adj1" fmla="val -11845"/>
            </a:avLst>
          </a:prstGeom>
          <a:noFill/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D658B88-C523-6146-B0F8-7E20538564A2}"/>
              </a:ext>
            </a:extLst>
          </p:cNvPr>
          <p:cNvSpPr txBox="1"/>
          <p:nvPr/>
        </p:nvSpPr>
        <p:spPr>
          <a:xfrm>
            <a:off x="5705879" y="1573153"/>
            <a:ext cx="614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iret</a:t>
            </a:r>
            <a:endParaRPr kumimoji="1" lang="zh-CN" alt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Text Box 73">
            <a:extLst>
              <a:ext uri="{FF2B5EF4-FFF2-40B4-BE49-F238E27FC236}">
                <a16:creationId xmlns:a16="http://schemas.microsoft.com/office/drawing/2014/main" id="{24603C9D-D159-B649-8828-8AB138B59B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9206" y="2600342"/>
            <a:ext cx="1401346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 (Valid = 1)</a:t>
            </a:r>
          </a:p>
        </p:txBody>
      </p:sp>
    </p:spTree>
    <p:extLst>
      <p:ext uri="{BB962C8B-B14F-4D97-AF65-F5344CB8AC3E}">
        <p14:creationId xmlns:p14="http://schemas.microsoft.com/office/powerpoint/2010/main" val="269756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0" grpId="0" animBg="1"/>
      <p:bldP spid="10" grpId="1" animBg="1"/>
      <p:bldP spid="12" grpId="0" animBg="1"/>
      <p:bldP spid="13" grpId="0"/>
      <p:bldP spid="13" grpId="1"/>
      <p:bldP spid="14" grpId="0"/>
      <p:bldP spid="14" grpId="1"/>
      <p:bldP spid="15" grpId="0" animBg="1"/>
      <p:bldP spid="15" grpId="1" animBg="1"/>
      <p:bldP spid="16" grpId="0"/>
      <p:bldP spid="17" grpId="0" animBg="1"/>
      <p:bldP spid="18" grpId="0"/>
      <p:bldP spid="19" grpId="0" animBg="1"/>
      <p:bldP spid="21" grpId="0" animBg="1"/>
      <p:bldP spid="22" grpId="0"/>
      <p:bldP spid="23" grpId="0"/>
      <p:bldP spid="24" grpId="0"/>
      <p:bldP spid="24" grpId="1"/>
      <p:bldP spid="25" grpId="0"/>
      <p:bldP spid="25" grpId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/>
      <p:bldP spid="30" grpId="1"/>
      <p:bldP spid="31" grpId="0" animBg="1"/>
      <p:bldP spid="32" grpId="0" animBg="1"/>
      <p:bldP spid="34" grpId="0" animBg="1"/>
      <p:bldP spid="34" grpId="1" animBg="1"/>
      <p:bldP spid="35" grpId="0" animBg="1"/>
      <p:bldP spid="36" grpId="0"/>
      <p:bldP spid="37" grpId="0" animBg="1"/>
      <p:bldP spid="37" grpId="1" animBg="1"/>
      <p:bldP spid="38" grpId="0"/>
      <p:bldP spid="38" grpId="1"/>
      <p:bldP spid="42" grpId="0" animBg="1"/>
      <p:bldP spid="46" grpId="0" animBg="1"/>
      <p:bldP spid="47" grpId="0"/>
      <p:bldP spid="48" grpId="0"/>
      <p:bldP spid="49" grpId="0"/>
      <p:bldP spid="2" grpId="0"/>
      <p:bldP spid="55" grpId="0"/>
      <p:bldP spid="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F53F7-14A7-E740-B5E2-36C20736F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744" y="985647"/>
            <a:ext cx="11872511" cy="2387600"/>
          </a:xfrm>
        </p:spPr>
        <p:txBody>
          <a:bodyPr>
            <a:normAutofit/>
          </a:bodyPr>
          <a:lstStyle/>
          <a:p>
            <a:r>
              <a:rPr lang="en-US" sz="5400" b="1" dirty="0"/>
              <a:t>Virtual Memory: Concepts &amp;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6C44D-EF52-3E45-B5A7-9F0C333C3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46285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Introduction to Computer Systems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2025 Fall</a:t>
            </a:r>
          </a:p>
        </p:txBody>
      </p:sp>
    </p:spTree>
    <p:extLst>
      <p:ext uri="{BB962C8B-B14F-4D97-AF65-F5344CB8AC3E}">
        <p14:creationId xmlns:p14="http://schemas.microsoft.com/office/powerpoint/2010/main" val="9635392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9" name="Rectangle 79">
            <a:extLst>
              <a:ext uri="{FF2B5EF4-FFF2-40B4-BE49-F238E27FC236}">
                <a16:creationId xmlns:a16="http://schemas.microsoft.com/office/drawing/2014/main" id="{1F142C52-0D2E-3346-8481-4787A981F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8382" y="3073898"/>
            <a:ext cx="3646487" cy="2438400"/>
          </a:xfrm>
          <a:prstGeom prst="rect">
            <a:avLst/>
          </a:prstGeom>
          <a:solidFill>
            <a:srgbClr val="EBEBEB"/>
          </a:solidFill>
          <a:ln w="12700" cap="flat" cmpd="sng" algn="ctr">
            <a:noFill/>
            <a:prstDash val="dash"/>
            <a:miter lim="800000"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0" name="Rectangle 66">
            <a:extLst>
              <a:ext uri="{FF2B5EF4-FFF2-40B4-BE49-F238E27FC236}">
                <a16:creationId xmlns:a16="http://schemas.microsoft.com/office/drawing/2014/main" id="{F3554B77-68B8-2747-B05A-E2891779F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3994" y="4262936"/>
            <a:ext cx="384721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VA</a:t>
            </a: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29D12E46-F020-E84B-9B02-C83D2D9E2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994" y="4034336"/>
            <a:ext cx="1230313" cy="457200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62" name="Rectangle 68">
            <a:extLst>
              <a:ext uri="{FF2B5EF4-FFF2-40B4-BE49-F238E27FC236}">
                <a16:creationId xmlns:a16="http://schemas.microsoft.com/office/drawing/2014/main" id="{A80C8DA8-A364-4243-ABD4-9DB79E501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8369" y="3272336"/>
            <a:ext cx="1022350" cy="2119312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MMU</a:t>
            </a:r>
          </a:p>
        </p:txBody>
      </p:sp>
      <p:sp>
        <p:nvSpPr>
          <p:cNvPr id="63" name="Rectangle 69">
            <a:extLst>
              <a:ext uri="{FF2B5EF4-FFF2-40B4-BE49-F238E27FC236}">
                <a16:creationId xmlns:a16="http://schemas.microsoft.com/office/drawing/2014/main" id="{DC9F8665-A9B8-1647-9B92-B85F8FBF9F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594" y="3272336"/>
            <a:ext cx="925513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4" name="Line 70">
            <a:extLst>
              <a:ext uri="{FF2B5EF4-FFF2-40B4-BE49-F238E27FC236}">
                <a16:creationId xmlns:a16="http://schemas.microsoft.com/office/drawing/2014/main" id="{9F5170BC-D1BC-AC44-A296-028AB8B39A6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20307" y="4262936"/>
            <a:ext cx="10017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5" name="Line 71">
            <a:extLst>
              <a:ext uri="{FF2B5EF4-FFF2-40B4-BE49-F238E27FC236}">
                <a16:creationId xmlns:a16="http://schemas.microsoft.com/office/drawing/2014/main" id="{A6D7CCB2-79D1-4C4A-9770-4912D50E39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99594" y="4491536"/>
            <a:ext cx="0" cy="124936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Rectangle 72">
            <a:extLst>
              <a:ext uri="{FF2B5EF4-FFF2-40B4-BE49-F238E27FC236}">
                <a16:creationId xmlns:a16="http://schemas.microsoft.com/office/drawing/2014/main" id="{4AD51D3A-CD76-8F42-B5CA-8003C1578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5357" y="3773986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67" name="Text Box 73">
            <a:extLst>
              <a:ext uri="{FF2B5EF4-FFF2-40B4-BE49-F238E27FC236}">
                <a16:creationId xmlns:a16="http://schemas.microsoft.com/office/drawing/2014/main" id="{ED0158A1-AA57-1C4C-8D6B-267FF5BBA1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7544" y="2615696"/>
            <a:ext cx="49494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</a:t>
            </a:r>
          </a:p>
        </p:txBody>
      </p:sp>
      <p:sp>
        <p:nvSpPr>
          <p:cNvPr id="68" name="Line 74">
            <a:extLst>
              <a:ext uri="{FF2B5EF4-FFF2-40B4-BE49-F238E27FC236}">
                <a16:creationId xmlns:a16="http://schemas.microsoft.com/office/drawing/2014/main" id="{390183A5-628A-9541-B82F-FDA9B13856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7544" y="4032748"/>
            <a:ext cx="116205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9" name="Rectangle 75">
            <a:extLst>
              <a:ext uri="{FF2B5EF4-FFF2-40B4-BE49-F238E27FC236}">
                <a16:creationId xmlns:a16="http://schemas.microsoft.com/office/drawing/2014/main" id="{7EF812AA-056F-E84B-81F9-22D3A443A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3944" y="4415336"/>
            <a:ext cx="347852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70" name="Line 76">
            <a:extLst>
              <a:ext uri="{FF2B5EF4-FFF2-40B4-BE49-F238E27FC236}">
                <a16:creationId xmlns:a16="http://schemas.microsoft.com/office/drawing/2014/main" id="{6CCB42FA-87CA-D640-A77F-2E49A229BAE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99594" y="5740898"/>
            <a:ext cx="35687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1" name="Text Box 77">
            <a:extLst>
              <a:ext uri="{FF2B5EF4-FFF2-40B4-BE49-F238E27FC236}">
                <a16:creationId xmlns:a16="http://schemas.microsoft.com/office/drawing/2014/main" id="{36A6FF04-185D-BA42-B095-437F224BB7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1694" y="5664698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72" name="Line 78">
            <a:extLst>
              <a:ext uri="{FF2B5EF4-FFF2-40B4-BE49-F238E27FC236}">
                <a16:creationId xmlns:a16="http://schemas.microsoft.com/office/drawing/2014/main" id="{5252E5A6-8838-DB48-93A7-8A3751B3FF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66594" y="4674098"/>
            <a:ext cx="11620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3" name="Rectangle 81">
            <a:extLst>
              <a:ext uri="{FF2B5EF4-FFF2-40B4-BE49-F238E27FC236}">
                <a16:creationId xmlns:a16="http://schemas.microsoft.com/office/drawing/2014/main" id="{9B094A11-B2FB-6C49-96BB-595C5E38D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3982" y="3272336"/>
            <a:ext cx="925512" cy="2119312"/>
          </a:xfrm>
          <a:prstGeom prst="rect">
            <a:avLst/>
          </a:prstGeom>
          <a:solidFill>
            <a:srgbClr val="F5F5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74" name="Line 82">
            <a:extLst>
              <a:ext uri="{FF2B5EF4-FFF2-40B4-BE49-F238E27FC236}">
                <a16:creationId xmlns:a16="http://schemas.microsoft.com/office/drawing/2014/main" id="{466DDB1B-E9FF-384C-994C-F45ABCB0492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35107" y="4674098"/>
            <a:ext cx="117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5" name="Text Box 83">
            <a:extLst>
              <a:ext uri="{FF2B5EF4-FFF2-40B4-BE49-F238E27FC236}">
                <a16:creationId xmlns:a16="http://schemas.microsoft.com/office/drawing/2014/main" id="{34E646B5-CD1C-9646-BD35-95C9E895E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1344" y="4368296"/>
            <a:ext cx="40427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</p:txBody>
      </p:sp>
      <p:sp>
        <p:nvSpPr>
          <p:cNvPr id="76" name="Text Box 84">
            <a:extLst>
              <a:ext uri="{FF2B5EF4-FFF2-40B4-BE49-F238E27FC236}">
                <a16:creationId xmlns:a16="http://schemas.microsoft.com/office/drawing/2014/main" id="{D9F6DA80-FD62-D145-B85F-36D6BC16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2801" y="4427391"/>
            <a:ext cx="47961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77" name="Rectangle 85">
            <a:extLst>
              <a:ext uri="{FF2B5EF4-FFF2-40B4-BE49-F238E27FC236}">
                <a16:creationId xmlns:a16="http://schemas.microsoft.com/office/drawing/2014/main" id="{044D3F1A-9880-284D-B522-ED644DEA9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9133" y="3753186"/>
            <a:ext cx="564257" cy="26674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</p:txBody>
      </p:sp>
      <p:sp>
        <p:nvSpPr>
          <p:cNvPr id="78" name="Text Box 86">
            <a:extLst>
              <a:ext uri="{FF2B5EF4-FFF2-40B4-BE49-F238E27FC236}">
                <a16:creationId xmlns:a16="http://schemas.microsoft.com/office/drawing/2014/main" id="{3889A451-D2F7-A14C-A2EC-47B37C646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4927" y="3757466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</a:t>
            </a:r>
          </a:p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miss</a:t>
            </a:r>
          </a:p>
        </p:txBody>
      </p:sp>
      <p:sp>
        <p:nvSpPr>
          <p:cNvPr id="79" name="Line 87">
            <a:extLst>
              <a:ext uri="{FF2B5EF4-FFF2-40B4-BE49-F238E27FC236}">
                <a16:creationId xmlns:a16="http://schemas.microsoft.com/office/drawing/2014/main" id="{D81B6AD5-365B-F64B-A4CD-6E88162079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25257" y="2923086"/>
            <a:ext cx="1443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0" name="Line 88">
            <a:extLst>
              <a:ext uri="{FF2B5EF4-FFF2-40B4-BE49-F238E27FC236}">
                <a16:creationId xmlns:a16="http://schemas.microsoft.com/office/drawing/2014/main" id="{A08A3B63-1964-4849-82EA-2EC2C938BE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25257" y="2923086"/>
            <a:ext cx="0" cy="3492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1" name="Line 89">
            <a:extLst>
              <a:ext uri="{FF2B5EF4-FFF2-40B4-BE49-F238E27FC236}">
                <a16:creationId xmlns:a16="http://schemas.microsoft.com/office/drawing/2014/main" id="{E8CC0B3C-060A-214E-9B43-5124FA44F5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8294" y="3454898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2" name="Line 90">
            <a:extLst>
              <a:ext uri="{FF2B5EF4-FFF2-40B4-BE49-F238E27FC236}">
                <a16:creationId xmlns:a16="http://schemas.microsoft.com/office/drawing/2014/main" id="{F034A421-31CB-3945-B672-66FBAC2889F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68294" y="2923086"/>
            <a:ext cx="0" cy="53181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3" name="Text Box 91">
            <a:extLst>
              <a:ext uri="{FF2B5EF4-FFF2-40B4-BE49-F238E27FC236}">
                <a16:creationId xmlns:a16="http://schemas.microsoft.com/office/drawing/2014/main" id="{112FC9EA-2A71-214C-B2E7-43E27EBDB7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0382" y="3254229"/>
            <a:ext cx="50526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PTEA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hit</a:t>
            </a:r>
          </a:p>
        </p:txBody>
      </p:sp>
      <p:sp>
        <p:nvSpPr>
          <p:cNvPr id="84" name="Line 92">
            <a:extLst>
              <a:ext uri="{FF2B5EF4-FFF2-40B4-BE49-F238E27FC236}">
                <a16:creationId xmlns:a16="http://schemas.microsoft.com/office/drawing/2014/main" id="{A822D960-8A79-B747-9CE5-ADB33E23C78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8294" y="5207498"/>
            <a:ext cx="2413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5" name="Line 93">
            <a:extLst>
              <a:ext uri="{FF2B5EF4-FFF2-40B4-BE49-F238E27FC236}">
                <a16:creationId xmlns:a16="http://schemas.microsoft.com/office/drawing/2014/main" id="{DFB22EA7-CA46-384A-AF08-DEF234B7BC8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568294" y="5207498"/>
            <a:ext cx="0" cy="53340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6" name="Text Box 94">
            <a:extLst>
              <a:ext uri="{FF2B5EF4-FFF2-40B4-BE49-F238E27FC236}">
                <a16:creationId xmlns:a16="http://schemas.microsoft.com/office/drawing/2014/main" id="{42A3C90B-F828-264C-8C44-816779DF5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0382" y="5006829"/>
            <a:ext cx="35839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hit</a:t>
            </a:r>
          </a:p>
        </p:txBody>
      </p:sp>
      <p:sp>
        <p:nvSpPr>
          <p:cNvPr id="87" name="Line 95">
            <a:extLst>
              <a:ext uri="{FF2B5EF4-FFF2-40B4-BE49-F238E27FC236}">
                <a16:creationId xmlns:a16="http://schemas.microsoft.com/office/drawing/2014/main" id="{1CBABC47-B312-8043-89F2-62183DD76708}"/>
              </a:ext>
            </a:extLst>
          </p:cNvPr>
          <p:cNvSpPr>
            <a:spLocks noChangeShapeType="1"/>
          </p:cNvSpPr>
          <p:nvPr/>
        </p:nvSpPr>
        <p:spPr bwMode="auto">
          <a:xfrm>
            <a:off x="6750982" y="4034336"/>
            <a:ext cx="1162050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8" name="Line 96">
            <a:extLst>
              <a:ext uri="{FF2B5EF4-FFF2-40B4-BE49-F238E27FC236}">
                <a16:creationId xmlns:a16="http://schemas.microsoft.com/office/drawing/2014/main" id="{C93E9DD3-7B0A-BE4D-9803-EF393D20EFA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35107" y="5207498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9" name="Text Box 97">
            <a:extLst>
              <a:ext uri="{FF2B5EF4-FFF2-40B4-BE49-F238E27FC236}">
                <a16:creationId xmlns:a16="http://schemas.microsoft.com/office/drawing/2014/main" id="{C9652844-6B43-DF46-9DA6-2CC46BD18B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3557" y="4901696"/>
            <a:ext cx="58381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90" name="Line 98">
            <a:extLst>
              <a:ext uri="{FF2B5EF4-FFF2-40B4-BE49-F238E27FC236}">
                <a16:creationId xmlns:a16="http://schemas.microsoft.com/office/drawing/2014/main" id="{2B7CFD31-C493-D248-A721-A1D39CD293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22407" y="3454898"/>
            <a:ext cx="11715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1" name="Text Box 99">
            <a:extLst>
              <a:ext uri="{FF2B5EF4-FFF2-40B4-BE49-F238E27FC236}">
                <a16:creationId xmlns:a16="http://schemas.microsoft.com/office/drawing/2014/main" id="{848056CB-296B-6443-93A7-246766ADD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1019" y="3117346"/>
            <a:ext cx="49494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</a:t>
            </a:r>
          </a:p>
        </p:txBody>
      </p:sp>
      <p:sp>
        <p:nvSpPr>
          <p:cNvPr id="92" name="Text Box 100">
            <a:extLst>
              <a:ext uri="{FF2B5EF4-FFF2-40B4-BE49-F238E27FC236}">
                <a16:creationId xmlns:a16="http://schemas.microsoft.com/office/drawing/2014/main" id="{94B039BF-F4DA-E447-BC08-4F956E828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5007" y="5448511"/>
            <a:ext cx="671979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cache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7614A23-A8F0-0D44-8C71-74A13EBE5E28}"/>
              </a:ext>
            </a:extLst>
          </p:cNvPr>
          <p:cNvSpPr txBox="1"/>
          <p:nvPr/>
        </p:nvSpPr>
        <p:spPr>
          <a:xfrm>
            <a:off x="1199494" y="3073898"/>
            <a:ext cx="110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CPU Chip</a:t>
            </a:r>
          </a:p>
        </p:txBody>
      </p:sp>
      <p:sp>
        <p:nvSpPr>
          <p:cNvPr id="94" name="Rectangle 17">
            <a:extLst>
              <a:ext uri="{FF2B5EF4-FFF2-40B4-BE49-F238E27FC236}">
                <a16:creationId xmlns:a16="http://schemas.microsoft.com/office/drawing/2014/main" id="{8F0E36DC-0922-4E41-89CE-78892B3BD7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50516" y="2975429"/>
            <a:ext cx="914400" cy="2822032"/>
          </a:xfrm>
          <a:prstGeom prst="rect">
            <a:avLst/>
          </a:prstGeom>
          <a:solidFill>
            <a:srgbClr val="F5F5F5"/>
          </a:solidFill>
          <a:ln w="635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Disk</a:t>
            </a:r>
          </a:p>
        </p:txBody>
      </p:sp>
      <p:sp>
        <p:nvSpPr>
          <p:cNvPr id="95" name="Rectangle 10">
            <a:extLst>
              <a:ext uri="{FF2B5EF4-FFF2-40B4-BE49-F238E27FC236}">
                <a16:creationId xmlns:a16="http://schemas.microsoft.com/office/drawing/2014/main" id="{3C29DEF7-748C-E44D-8051-E1847D76EF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2415" y="2104339"/>
            <a:ext cx="2527985" cy="533400"/>
          </a:xfrm>
          <a:prstGeom prst="rect">
            <a:avLst/>
          </a:prstGeom>
          <a:solidFill>
            <a:srgbClr val="F6F5BD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fault handler</a:t>
            </a:r>
          </a:p>
        </p:txBody>
      </p:sp>
      <p:cxnSp>
        <p:nvCxnSpPr>
          <p:cNvPr id="96" name="Shape 26">
            <a:extLst>
              <a:ext uri="{FF2B5EF4-FFF2-40B4-BE49-F238E27FC236}">
                <a16:creationId xmlns:a16="http://schemas.microsoft.com/office/drawing/2014/main" id="{AED35BB6-E351-204F-8589-EC49F2E8E8DA}"/>
              </a:ext>
            </a:extLst>
          </p:cNvPr>
          <p:cNvCxnSpPr>
            <a:cxnSpLocks/>
            <a:stCxn id="80" idx="0"/>
            <a:endCxn id="95" idx="1"/>
          </p:cNvCxnSpPr>
          <p:nvPr/>
        </p:nvCxnSpPr>
        <p:spPr bwMode="auto">
          <a:xfrm rot="5400000" flipH="1" flipV="1">
            <a:off x="5758188" y="738109"/>
            <a:ext cx="901297" cy="4167158"/>
          </a:xfrm>
          <a:prstGeom prst="bentConnector2">
            <a:avLst/>
          </a:prstGeom>
          <a:noFill/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4E3A7C5D-EACD-F849-8313-4949E6B0A517}"/>
              </a:ext>
            </a:extLst>
          </p:cNvPr>
          <p:cNvCxnSpPr>
            <a:cxnSpLocks/>
          </p:cNvCxnSpPr>
          <p:nvPr/>
        </p:nvCxnSpPr>
        <p:spPr bwMode="auto">
          <a:xfrm>
            <a:off x="8830143" y="3901176"/>
            <a:ext cx="1420373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60482C4-2C6F-1F41-8B56-51FC2111A160}"/>
              </a:ext>
            </a:extLst>
          </p:cNvPr>
          <p:cNvCxnSpPr>
            <a:cxnSpLocks/>
          </p:cNvCxnSpPr>
          <p:nvPr/>
        </p:nvCxnSpPr>
        <p:spPr bwMode="auto">
          <a:xfrm flipH="1">
            <a:off x="8819494" y="4807022"/>
            <a:ext cx="1431024" cy="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9" name="Down Arrow 98">
            <a:extLst>
              <a:ext uri="{FF2B5EF4-FFF2-40B4-BE49-F238E27FC236}">
                <a16:creationId xmlns:a16="http://schemas.microsoft.com/office/drawing/2014/main" id="{1055795D-5E2B-DC47-839D-44684B13D8C9}"/>
              </a:ext>
            </a:extLst>
          </p:cNvPr>
          <p:cNvSpPr/>
          <p:nvPr/>
        </p:nvSpPr>
        <p:spPr bwMode="auto">
          <a:xfrm>
            <a:off x="9368731" y="2694215"/>
            <a:ext cx="309564" cy="901299"/>
          </a:xfrm>
          <a:prstGeom prst="downArrow">
            <a:avLst/>
          </a:prstGeom>
          <a:noFill/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0" name="Text Box 9">
            <a:extLst>
              <a:ext uri="{FF2B5EF4-FFF2-40B4-BE49-F238E27FC236}">
                <a16:creationId xmlns:a16="http://schemas.microsoft.com/office/drawing/2014/main" id="{7EBCCA21-2C03-B84F-8029-40E8851789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4374" y="3601694"/>
            <a:ext cx="1058280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Victim page</a:t>
            </a:r>
          </a:p>
        </p:txBody>
      </p:sp>
      <p:sp>
        <p:nvSpPr>
          <p:cNvPr id="101" name="Text Box 9">
            <a:extLst>
              <a:ext uri="{FF2B5EF4-FFF2-40B4-BE49-F238E27FC236}">
                <a16:creationId xmlns:a16="http://schemas.microsoft.com/office/drawing/2014/main" id="{470A4015-9430-F54A-BD9B-ED2BBA1D94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776" y="4529245"/>
            <a:ext cx="919525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New page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F47C151-4766-9043-97A2-EA91DF3B6AFA}"/>
              </a:ext>
            </a:extLst>
          </p:cNvPr>
          <p:cNvSpPr txBox="1"/>
          <p:nvPr/>
        </p:nvSpPr>
        <p:spPr>
          <a:xfrm>
            <a:off x="8769547" y="4139198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i="1" dirty="0">
                <a:solidFill>
                  <a:srgbClr val="FF0000"/>
                </a:solidFill>
              </a:rPr>
              <a:t>demand paging</a:t>
            </a:r>
            <a:endParaRPr kumimoji="1" lang="zh-CN" altLang="en-US" sz="1600" b="1" i="1" dirty="0">
              <a:solidFill>
                <a:srgbClr val="FF0000"/>
              </a:solidFill>
            </a:endParaRPr>
          </a:p>
        </p:txBody>
      </p:sp>
      <p:cxnSp>
        <p:nvCxnSpPr>
          <p:cNvPr id="104" name="Shape 26">
            <a:extLst>
              <a:ext uri="{FF2B5EF4-FFF2-40B4-BE49-F238E27FC236}">
                <a16:creationId xmlns:a16="http://schemas.microsoft.com/office/drawing/2014/main" id="{C16B4347-F996-E847-8D45-9159D21FB768}"/>
              </a:ext>
            </a:extLst>
          </p:cNvPr>
          <p:cNvCxnSpPr>
            <a:cxnSpLocks/>
            <a:stCxn id="95" idx="0"/>
            <a:endCxn id="61" idx="0"/>
          </p:cNvCxnSpPr>
          <p:nvPr/>
        </p:nvCxnSpPr>
        <p:spPr bwMode="auto">
          <a:xfrm rot="16200000" flipH="1" flipV="1">
            <a:off x="4815781" y="-706292"/>
            <a:ext cx="1929997" cy="7551257"/>
          </a:xfrm>
          <a:prstGeom prst="bentConnector3">
            <a:avLst>
              <a:gd name="adj1" fmla="val -11845"/>
            </a:avLst>
          </a:prstGeom>
          <a:noFill/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B9A0B4A3-6093-6E42-ACB3-7BD1C849CBCA}"/>
              </a:ext>
            </a:extLst>
          </p:cNvPr>
          <p:cNvSpPr txBox="1"/>
          <p:nvPr/>
        </p:nvSpPr>
        <p:spPr>
          <a:xfrm>
            <a:off x="5705879" y="1573153"/>
            <a:ext cx="614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iret</a:t>
            </a:r>
            <a:endParaRPr kumimoji="1" lang="zh-CN" alt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3" name="Rectangle 10">
            <a:extLst>
              <a:ext uri="{FF2B5EF4-FFF2-40B4-BE49-F238E27FC236}">
                <a16:creationId xmlns:a16="http://schemas.microsoft.com/office/drawing/2014/main" id="{DC123C97-862E-F74E-96BF-9C29E50F1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6355" y="3348537"/>
            <a:ext cx="880718" cy="3810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TLB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48EEF2E-D62A-3A40-9EEE-CEEAFF39344B}"/>
              </a:ext>
            </a:extLst>
          </p:cNvPr>
          <p:cNvCxnSpPr>
            <a:cxnSpLocks/>
          </p:cNvCxnSpPr>
          <p:nvPr/>
        </p:nvCxnSpPr>
        <p:spPr bwMode="auto">
          <a:xfrm flipV="1">
            <a:off x="4102895" y="3729537"/>
            <a:ext cx="0" cy="468777"/>
          </a:xfrm>
          <a:prstGeom prst="straightConnector1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AB5381D-36E7-8840-BC15-CC0991A616FB}"/>
              </a:ext>
            </a:extLst>
          </p:cNvPr>
          <p:cNvCxnSpPr>
            <a:cxnSpLocks/>
          </p:cNvCxnSpPr>
          <p:nvPr/>
        </p:nvCxnSpPr>
        <p:spPr bwMode="auto">
          <a:xfrm>
            <a:off x="4210985" y="3713314"/>
            <a:ext cx="0" cy="519677"/>
          </a:xfrm>
          <a:prstGeom prst="straightConnector1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56" name="Text Box 9">
            <a:extLst>
              <a:ext uri="{FF2B5EF4-FFF2-40B4-BE49-F238E27FC236}">
                <a16:creationId xmlns:a16="http://schemas.microsoft.com/office/drawing/2014/main" id="{C0CB8622-C1FD-0B44-8293-A4BED3301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8365" y="3842973"/>
            <a:ext cx="502358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</a:t>
            </a:r>
          </a:p>
        </p:txBody>
      </p:sp>
      <p:sp>
        <p:nvSpPr>
          <p:cNvPr id="106" name="Text Box 73">
            <a:extLst>
              <a:ext uri="{FF2B5EF4-FFF2-40B4-BE49-F238E27FC236}">
                <a16:creationId xmlns:a16="http://schemas.microsoft.com/office/drawing/2014/main" id="{6DB8953D-DCD9-3A41-B7BC-11B91F450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3525" y="3821038"/>
            <a:ext cx="49494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PTE</a:t>
            </a:r>
          </a:p>
        </p:txBody>
      </p:sp>
      <p:sp>
        <p:nvSpPr>
          <p:cNvPr id="109" name="Text Box 9">
            <a:extLst>
              <a:ext uri="{FF2B5EF4-FFF2-40B4-BE49-F238E27FC236}">
                <a16:creationId xmlns:a16="http://schemas.microsoft.com/office/drawing/2014/main" id="{95416B3F-7957-3948-B958-8F8F1C7363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6354" y="2038309"/>
            <a:ext cx="954406" cy="3056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 anchor="ctr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Fault</a:t>
            </a:r>
          </a:p>
        </p:txBody>
      </p:sp>
    </p:spTree>
    <p:extLst>
      <p:ext uri="{BB962C8B-B14F-4D97-AF65-F5344CB8AC3E}">
        <p14:creationId xmlns:p14="http://schemas.microsoft.com/office/powerpoint/2010/main" val="311901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/>
      <p:bldP spid="10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9" name="文本框 1">
            <a:extLst>
              <a:ext uri="{FF2B5EF4-FFF2-40B4-BE49-F238E27FC236}">
                <a16:creationId xmlns:a16="http://schemas.microsoft.com/office/drawing/2014/main" id="{6B0F998B-C549-4B46-AB44-F97123702E5A}"/>
              </a:ext>
            </a:extLst>
          </p:cNvPr>
          <p:cNvSpPr txBox="1"/>
          <p:nvPr/>
        </p:nvSpPr>
        <p:spPr>
          <a:xfrm>
            <a:off x="268438" y="1232876"/>
            <a:ext cx="5827562" cy="544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Motivation: PTE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和其他数据一样被缓存在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里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和其他数据混在一起，被驱逐的概率高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不命中就要从物理内存里取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就算命中了，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的延迟也有些高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TLB: translation </a:t>
            </a:r>
            <a:r>
              <a:rPr lang="en-US" altLang="zh-CN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lookaside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buffer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翻译后备缓冲器，通常被称为</a:t>
            </a:r>
            <a:r>
              <a:rPr kumimoji="0" lang="zh-CN" altLang="en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快表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集成在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内的一块小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专门用来缓存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根据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查找缓存的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与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通信开销小，比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更快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注意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一个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可能同时缓存在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cache/TLB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中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进程切换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后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中缓存的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失效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=&gt; 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刷新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TLB/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记录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所属的进程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PID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753C39-19BD-1948-9B3D-0B967C2AA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1" y="831946"/>
            <a:ext cx="4404968" cy="2729042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BBD3E8BE-570F-2F4D-A03D-AC1F12901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1" y="3861071"/>
            <a:ext cx="4404968" cy="271163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9795216A-8DDE-EF46-924E-C0D1EADD4720}"/>
              </a:ext>
            </a:extLst>
          </p:cNvPr>
          <p:cNvSpPr txBox="1"/>
          <p:nvPr/>
        </p:nvSpPr>
        <p:spPr>
          <a:xfrm>
            <a:off x="10222801" y="80199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TLB hit</a:t>
            </a:r>
            <a:endParaRPr kumimoji="1" lang="zh-CN" altLang="en-US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DBFEE1B-6C06-6E46-AD5A-F2DF1C3246E3}"/>
              </a:ext>
            </a:extLst>
          </p:cNvPr>
          <p:cNvSpPr txBox="1"/>
          <p:nvPr/>
        </p:nvSpPr>
        <p:spPr>
          <a:xfrm>
            <a:off x="10139446" y="38311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TLB miss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8339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9683578-5745-AE49-8FC5-E9025629C4CC}"/>
              </a:ext>
            </a:extLst>
          </p:cNvPr>
          <p:cNvSpPr txBox="1"/>
          <p:nvPr/>
        </p:nvSpPr>
        <p:spPr>
          <a:xfrm>
            <a:off x="1854485" y="4982746"/>
            <a:ext cx="7113422" cy="170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的组织形式完全相同，高度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组相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联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不需要块偏移（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字抽取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），因为缓存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读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写的基本单元都是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根据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确定标记和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组索引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（组选择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行匹配）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刷新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具体如何实现？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039163-9165-CD45-B19B-886DE0714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855658"/>
            <a:ext cx="10312400" cy="4089400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04458C3A-2116-9D4C-9BC1-BDACFF706C45}"/>
              </a:ext>
            </a:extLst>
          </p:cNvPr>
          <p:cNvSpPr txBox="1"/>
          <p:nvPr/>
        </p:nvSpPr>
        <p:spPr>
          <a:xfrm>
            <a:off x="8262463" y="4575726"/>
            <a:ext cx="392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注意区分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的有效位</a:t>
            </a:r>
          </a:p>
        </p:txBody>
      </p:sp>
    </p:spTree>
    <p:extLst>
      <p:ext uri="{BB962C8B-B14F-4D97-AF65-F5344CB8AC3E}">
        <p14:creationId xmlns:p14="http://schemas.microsoft.com/office/powerpoint/2010/main" val="189683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54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大班作业：端到端地址翻译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1053E-756E-1144-8507-F148ED7721E7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438" y="1232876"/>
            <a:ext cx="8398013" cy="31143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D9F214-F3DC-FF48-9E05-E4BD27221D9C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0650" y="4307512"/>
            <a:ext cx="3165794" cy="307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E17D36-BFC7-9B4F-8888-10865F7F7063}"/>
              </a:ext>
            </a:extLst>
          </p:cNvPr>
          <p:cNvSpPr txBox="1"/>
          <p:nvPr/>
        </p:nvSpPr>
        <p:spPr>
          <a:xfrm>
            <a:off x="268438" y="4747377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能推断出哪些信息？</a:t>
            </a:r>
          </a:p>
        </p:txBody>
      </p:sp>
    </p:spTree>
    <p:extLst>
      <p:ext uri="{BB962C8B-B14F-4D97-AF65-F5344CB8AC3E}">
        <p14:creationId xmlns:p14="http://schemas.microsoft.com/office/powerpoint/2010/main" val="17238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54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大班作业：端到端地址翻译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6438C1-A9B4-3E4F-9520-85F26410B15C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438" y="1300368"/>
            <a:ext cx="6227694" cy="17499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3000A5-DB20-2340-8AE4-6A4A56D94F5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2794" y="3336828"/>
            <a:ext cx="3803550" cy="29504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BFB5F5-11AC-0A4C-95AD-9FC7E2203185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07490" y="1300368"/>
            <a:ext cx="3803550" cy="49868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67D364-B62A-4447-83A7-EC59438642E8}"/>
              </a:ext>
            </a:extLst>
          </p:cNvPr>
          <p:cNvSpPr txBox="1"/>
          <p:nvPr/>
        </p:nvSpPr>
        <p:spPr>
          <a:xfrm>
            <a:off x="268438" y="3287132"/>
            <a:ext cx="2087816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 = 0x027c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 = 0x03a9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 = 0x0040</a:t>
            </a:r>
          </a:p>
        </p:txBody>
      </p:sp>
    </p:spTree>
    <p:extLst>
      <p:ext uri="{BB962C8B-B14F-4D97-AF65-F5344CB8AC3E}">
        <p14:creationId xmlns:p14="http://schemas.microsoft.com/office/powerpoint/2010/main" val="11248100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54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大班作业：端到端地址翻译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B9B5A7-ED3C-114F-B030-F5432714B4DE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300" y="1361234"/>
            <a:ext cx="5727700" cy="53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37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0" name="文本框 1">
            <a:extLst>
              <a:ext uri="{FF2B5EF4-FFF2-40B4-BE49-F238E27FC236}">
                <a16:creationId xmlns:a16="http://schemas.microsoft.com/office/drawing/2014/main" id="{2A2DF724-E69E-DF4F-B466-15337CCE50AB}"/>
              </a:ext>
            </a:extLst>
          </p:cNvPr>
          <p:cNvSpPr txBox="1"/>
          <p:nvPr/>
        </p:nvSpPr>
        <p:spPr>
          <a:xfrm>
            <a:off x="268436" y="1232876"/>
            <a:ext cx="9815015" cy="544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单级页表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页表大小由虚拟页的数量决定，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个虚拟页对应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需要常驻内存，因为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PTBR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存储物理地址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假设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页大小为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4KB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大小为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虚拟地址的格式？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20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有多少个虚拟页？有多少个页表项？页表的大小？页表需要占用多少个物理页？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2^20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=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M; 2^20 = 1 M;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1M * 4B = 4MB; 4 MB / 4 KB = 1 K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Motivation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：进程对虚拟地址空间的使用是稀疏的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虚拟地址空间很大，其中只有一小部分页会被分配给进程使用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利用了这种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稀疏性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用时间换空间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87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09" name="文本框 1">
            <a:extLst>
              <a:ext uri="{FF2B5EF4-FFF2-40B4-BE49-F238E27FC236}">
                <a16:creationId xmlns:a16="http://schemas.microsoft.com/office/drawing/2014/main" id="{C7634312-DFFC-5646-9126-440168D590AE}"/>
              </a:ext>
            </a:extLst>
          </p:cNvPr>
          <p:cNvSpPr txBox="1"/>
          <p:nvPr/>
        </p:nvSpPr>
        <p:spPr>
          <a:xfrm>
            <a:off x="268436" y="1232876"/>
            <a:ext cx="6632877" cy="2953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如何确定要分几级？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张页表刚好占满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一级页表只有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张，占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假设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页大小为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4KB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大小为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页可容纳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1K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张页表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的索引（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）范围是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[0, 1K – 1]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可以把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20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拆成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10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10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，即二级页表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886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DAE507-3ECC-FA40-8D33-413D823CD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993" y="1164904"/>
            <a:ext cx="7226728" cy="49125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A0FC5F-27AA-A54B-84DE-5B33ADC1FB92}"/>
              </a:ext>
            </a:extLst>
          </p:cNvPr>
          <p:cNvSpPr txBox="1"/>
          <p:nvPr/>
        </p:nvSpPr>
        <p:spPr>
          <a:xfrm>
            <a:off x="2437498" y="6241948"/>
            <a:ext cx="731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个一级页表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 &lt;=&gt; 1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张二级页表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&lt;=&gt; 1K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个连续的</a:t>
            </a:r>
            <a:r>
              <a:rPr kumimoji="1" lang="zh-CN" altLang="en-US" b="1" u="sng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虚拟页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（片，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chunk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5C87665-97EC-4F4D-ADCF-F920A809F98F}"/>
              </a:ext>
            </a:extLst>
          </p:cNvPr>
          <p:cNvSpPr/>
          <p:nvPr/>
        </p:nvSpPr>
        <p:spPr>
          <a:xfrm>
            <a:off x="3657607" y="2758322"/>
            <a:ext cx="197708" cy="1565189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9" name="Left Brace 108">
            <a:extLst>
              <a:ext uri="{FF2B5EF4-FFF2-40B4-BE49-F238E27FC236}">
                <a16:creationId xmlns:a16="http://schemas.microsoft.com/office/drawing/2014/main" id="{41BD4BC9-A9A4-354C-985B-8ED262B62C11}"/>
              </a:ext>
            </a:extLst>
          </p:cNvPr>
          <p:cNvSpPr/>
          <p:nvPr/>
        </p:nvSpPr>
        <p:spPr>
          <a:xfrm>
            <a:off x="3657607" y="4596860"/>
            <a:ext cx="197708" cy="715192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C36C0E-3E80-C045-9109-FA3960AD178C}"/>
              </a:ext>
            </a:extLst>
          </p:cNvPr>
          <p:cNvSpPr txBox="1"/>
          <p:nvPr/>
        </p:nvSpPr>
        <p:spPr>
          <a:xfrm>
            <a:off x="1020731" y="3248528"/>
            <a:ext cx="2636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对应的</a:t>
            </a:r>
            <a:r>
              <a:rPr kumimoji="1" lang="en-US" altLang="zh-CN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1K</a:t>
            </a:r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虚拟页全部未分配</a:t>
            </a:r>
            <a:endParaRPr kumimoji="1" lang="en-US" altLang="zh-CN" sz="16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不需要对应的二级页表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F3A81AA-28A5-AC45-A914-767F87F9B4D0}"/>
              </a:ext>
            </a:extLst>
          </p:cNvPr>
          <p:cNvSpPr txBox="1"/>
          <p:nvPr/>
        </p:nvSpPr>
        <p:spPr>
          <a:xfrm>
            <a:off x="1020731" y="4662991"/>
            <a:ext cx="2636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对应的</a:t>
            </a:r>
            <a:r>
              <a:rPr kumimoji="1" lang="en-US" altLang="zh-CN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1K</a:t>
            </a:r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虚拟页全部未分配</a:t>
            </a:r>
            <a:endParaRPr kumimoji="1" lang="en-US" altLang="zh-CN" sz="16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r>
              <a:rPr kumimoji="1" lang="zh-CN" altLang="en-US" sz="16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不需要对应的二级页表</a:t>
            </a:r>
          </a:p>
        </p:txBody>
      </p:sp>
    </p:spTree>
    <p:extLst>
      <p:ext uri="{BB962C8B-B14F-4D97-AF65-F5344CB8AC3E}">
        <p14:creationId xmlns:p14="http://schemas.microsoft.com/office/powerpoint/2010/main" val="406418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9" grpId="0" animBg="1"/>
      <p:bldP spid="8" grpId="0"/>
      <p:bldP spid="1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地址翻译：引入</a:t>
            </a:r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D5BAA6-365F-BF4E-954B-5935B8032FEE}"/>
              </a:ext>
            </a:extLst>
          </p:cNvPr>
          <p:cNvSpPr/>
          <p:nvPr/>
        </p:nvSpPr>
        <p:spPr bwMode="auto">
          <a:xfrm>
            <a:off x="4388835" y="1467609"/>
            <a:ext cx="1524000" cy="719063"/>
          </a:xfrm>
          <a:prstGeom prst="rect">
            <a:avLst/>
          </a:prstGeom>
          <a:solidFill>
            <a:srgbClr val="F1C7C7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 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base register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(PTBR)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ACD53FC-A5E5-0947-9F9F-3464EFEFAE83}"/>
              </a:ext>
            </a:extLst>
          </p:cNvPr>
          <p:cNvCxnSpPr>
            <a:stCxn id="57" idx="2"/>
          </p:cNvCxnSpPr>
          <p:nvPr/>
        </p:nvCxnSpPr>
        <p:spPr bwMode="auto">
          <a:xfrm>
            <a:off x="5150835" y="2186672"/>
            <a:ext cx="0" cy="1486176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0B4FC4A-0CA1-8C44-820B-ADD7F132CDEA}"/>
              </a:ext>
            </a:extLst>
          </p:cNvPr>
          <p:cNvCxnSpPr/>
          <p:nvPr/>
        </p:nvCxnSpPr>
        <p:spPr bwMode="auto">
          <a:xfrm>
            <a:off x="5150835" y="3672848"/>
            <a:ext cx="1193800" cy="9525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0" name="Rectangle 379">
            <a:extLst>
              <a:ext uri="{FF2B5EF4-FFF2-40B4-BE49-F238E27FC236}">
                <a16:creationId xmlns:a16="http://schemas.microsoft.com/office/drawing/2014/main" id="{27423BC7-7604-BB4D-AB12-8534A6515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1397" y="2615573"/>
            <a:ext cx="1239838" cy="304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1</a:t>
            </a:r>
          </a:p>
        </p:txBody>
      </p:sp>
      <p:sp>
        <p:nvSpPr>
          <p:cNvPr id="61" name="Text Box 381">
            <a:extLst>
              <a:ext uri="{FF2B5EF4-FFF2-40B4-BE49-F238E27FC236}">
                <a16:creationId xmlns:a16="http://schemas.microsoft.com/office/drawing/2014/main" id="{640608B2-07A3-D043-9466-305818BC1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3950" y="2327234"/>
            <a:ext cx="28886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0</a:t>
            </a:r>
          </a:p>
        </p:txBody>
      </p:sp>
      <p:sp>
        <p:nvSpPr>
          <p:cNvPr id="62" name="Text Box 382">
            <a:extLst>
              <a:ext uri="{FF2B5EF4-FFF2-40B4-BE49-F238E27FC236}">
                <a16:creationId xmlns:a16="http://schemas.microsoft.com/office/drawing/2014/main" id="{49E7BFEF-D87B-874F-B419-76DFF5573D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8112" y="2327234"/>
            <a:ext cx="46198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p-1</a:t>
            </a:r>
          </a:p>
        </p:txBody>
      </p:sp>
      <p:sp>
        <p:nvSpPr>
          <p:cNvPr id="63" name="Text Box 384">
            <a:extLst>
              <a:ext uri="{FF2B5EF4-FFF2-40B4-BE49-F238E27FC236}">
                <a16:creationId xmlns:a16="http://schemas.microsoft.com/office/drawing/2014/main" id="{F3212191-612F-424A-AF4A-E95649473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2562" y="2289134"/>
            <a:ext cx="46198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n-1</a:t>
            </a:r>
          </a:p>
        </p:txBody>
      </p:sp>
      <p:sp>
        <p:nvSpPr>
          <p:cNvPr id="64" name="Rectangle 385">
            <a:extLst>
              <a:ext uri="{FF2B5EF4-FFF2-40B4-BE49-F238E27FC236}">
                <a16:creationId xmlns:a16="http://schemas.microsoft.com/office/drawing/2014/main" id="{0FD4811E-ABB2-3145-91EC-D6837707B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21385" y="2615573"/>
            <a:ext cx="919162" cy="304800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VPO</a:t>
            </a:r>
          </a:p>
        </p:txBody>
      </p:sp>
      <p:sp>
        <p:nvSpPr>
          <p:cNvPr id="65" name="Rectangle 390">
            <a:extLst>
              <a:ext uri="{FF2B5EF4-FFF2-40B4-BE49-F238E27FC236}">
                <a16:creationId xmlns:a16="http://schemas.microsoft.com/office/drawing/2014/main" id="{80BE521C-9B21-E14B-908F-2F948BCE31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760" y="2615573"/>
            <a:ext cx="1239837" cy="304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2</a:t>
            </a:r>
          </a:p>
        </p:txBody>
      </p:sp>
      <p:sp>
        <p:nvSpPr>
          <p:cNvPr id="66" name="Rectangle 391">
            <a:extLst>
              <a:ext uri="{FF2B5EF4-FFF2-40B4-BE49-F238E27FC236}">
                <a16:creationId xmlns:a16="http://schemas.microsoft.com/office/drawing/2014/main" id="{0640E84E-B537-4C40-98FE-15F260CE4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5360" y="2615573"/>
            <a:ext cx="1239837" cy="304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...</a:t>
            </a:r>
          </a:p>
        </p:txBody>
      </p:sp>
      <p:sp>
        <p:nvSpPr>
          <p:cNvPr id="67" name="Rectangle 392">
            <a:extLst>
              <a:ext uri="{FF2B5EF4-FFF2-40B4-BE49-F238E27FC236}">
                <a16:creationId xmlns:a16="http://schemas.microsoft.com/office/drawing/2014/main" id="{6925D615-53F0-9E45-9C05-1415096CD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5197" y="2615573"/>
            <a:ext cx="1239838" cy="304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k</a:t>
            </a:r>
          </a:p>
        </p:txBody>
      </p:sp>
      <p:sp>
        <p:nvSpPr>
          <p:cNvPr id="68" name="Line 393">
            <a:extLst>
              <a:ext uri="{FF2B5EF4-FFF2-40B4-BE49-F238E27FC236}">
                <a16:creationId xmlns:a16="http://schemas.microsoft.com/office/drawing/2014/main" id="{B16F30D9-7F3A-1241-A2F6-E6574F203A5E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1897" y="2777498"/>
            <a:ext cx="0" cy="134519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9" name="Rectangle 395">
            <a:extLst>
              <a:ext uri="{FF2B5EF4-FFF2-40B4-BE49-F238E27FC236}">
                <a16:creationId xmlns:a16="http://schemas.microsoft.com/office/drawing/2014/main" id="{4287EA97-9DEE-4344-AAE8-9834CFAEC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797" y="3665496"/>
            <a:ext cx="520700" cy="7747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0" name="Line 396">
            <a:extLst>
              <a:ext uri="{FF2B5EF4-FFF2-40B4-BE49-F238E27FC236}">
                <a16:creationId xmlns:a16="http://schemas.microsoft.com/office/drawing/2014/main" id="{29AC0BCB-980B-854C-A774-30AA3046454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1897" y="4122696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1" name="Rectangle 397">
            <a:extLst>
              <a:ext uri="{FF2B5EF4-FFF2-40B4-BE49-F238E27FC236}">
                <a16:creationId xmlns:a16="http://schemas.microsoft.com/office/drawing/2014/main" id="{43CB16A1-A470-1148-A28F-2B62AC22A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797" y="4059196"/>
            <a:ext cx="520700" cy="114300"/>
          </a:xfrm>
          <a:prstGeom prst="rect">
            <a:avLst/>
          </a:prstGeom>
          <a:solidFill>
            <a:srgbClr val="C0C0C0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  <a:r>
              <a:rPr lang="en-US" sz="1100" b="1" kern="0" dirty="0">
                <a:solidFill>
                  <a:srgbClr val="000000"/>
                </a:solidFill>
              </a:rPr>
              <a:t>2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2" name="Line 398">
            <a:extLst>
              <a:ext uri="{FF2B5EF4-FFF2-40B4-BE49-F238E27FC236}">
                <a16:creationId xmlns:a16="http://schemas.microsoft.com/office/drawing/2014/main" id="{8272497E-313C-8543-84F0-5065C638094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8397" y="2777498"/>
            <a:ext cx="0" cy="110389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3" name="Rectangle 399">
            <a:extLst>
              <a:ext uri="{FF2B5EF4-FFF2-40B4-BE49-F238E27FC236}">
                <a16:creationId xmlns:a16="http://schemas.microsoft.com/office/drawing/2014/main" id="{9F040D08-A336-6546-B90E-8952BA65E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1297" y="3665496"/>
            <a:ext cx="520700" cy="7747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4" name="Line 400">
            <a:extLst>
              <a:ext uri="{FF2B5EF4-FFF2-40B4-BE49-F238E27FC236}">
                <a16:creationId xmlns:a16="http://schemas.microsoft.com/office/drawing/2014/main" id="{E350BB0A-A478-5B4B-8CC7-DFC79AF8F2C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8397" y="3881396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5" name="Rectangle 401">
            <a:extLst>
              <a:ext uri="{FF2B5EF4-FFF2-40B4-BE49-F238E27FC236}">
                <a16:creationId xmlns:a16="http://schemas.microsoft.com/office/drawing/2014/main" id="{97CCE367-3CD6-0441-B842-9C625E4F5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1297" y="3830596"/>
            <a:ext cx="520700" cy="114300"/>
          </a:xfrm>
          <a:prstGeom prst="rect">
            <a:avLst/>
          </a:prstGeom>
          <a:solidFill>
            <a:srgbClr val="C0C0C0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  <a:r>
              <a:rPr lang="en-US" sz="1200" b="1" kern="0" dirty="0">
                <a:solidFill>
                  <a:srgbClr val="000000"/>
                </a:solidFill>
              </a:rPr>
              <a:t>3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6" name="Line 402">
            <a:extLst>
              <a:ext uri="{FF2B5EF4-FFF2-40B4-BE49-F238E27FC236}">
                <a16:creationId xmlns:a16="http://schemas.microsoft.com/office/drawing/2014/main" id="{E68E9EA9-E1D4-134A-95B6-5745AFA4B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2997" y="2777498"/>
            <a:ext cx="0" cy="148489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7" name="Rectangle 403">
            <a:extLst>
              <a:ext uri="{FF2B5EF4-FFF2-40B4-BE49-F238E27FC236}">
                <a16:creationId xmlns:a16="http://schemas.microsoft.com/office/drawing/2014/main" id="{13431AA1-0FFD-B24F-B8CE-DB5DC49287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95897" y="3665496"/>
            <a:ext cx="520700" cy="7747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8" name="Line 404">
            <a:extLst>
              <a:ext uri="{FF2B5EF4-FFF2-40B4-BE49-F238E27FC236}">
                <a16:creationId xmlns:a16="http://schemas.microsoft.com/office/drawing/2014/main" id="{F49E9026-4BA1-0F47-9D81-2202489B7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2997" y="4262396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9" name="Rectangle 405">
            <a:extLst>
              <a:ext uri="{FF2B5EF4-FFF2-40B4-BE49-F238E27FC236}">
                <a16:creationId xmlns:a16="http://schemas.microsoft.com/office/drawing/2014/main" id="{CB05B921-FAA9-904E-930D-85B8C04C9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95897" y="4173496"/>
            <a:ext cx="520700" cy="152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  <a:r>
              <a:rPr kumimoji="0" lang="en-US" sz="1200" b="1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k+1</a:t>
            </a:r>
          </a:p>
        </p:txBody>
      </p:sp>
      <p:sp>
        <p:nvSpPr>
          <p:cNvPr id="80" name="Text Box 407">
            <a:extLst>
              <a:ext uri="{FF2B5EF4-FFF2-40B4-BE49-F238E27FC236}">
                <a16:creationId xmlns:a16="http://schemas.microsoft.com/office/drawing/2014/main" id="{4EC51A02-1D11-1346-9B55-EE0FCC7E07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3950" y="4736057"/>
            <a:ext cx="28886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0</a:t>
            </a:r>
          </a:p>
        </p:txBody>
      </p:sp>
      <p:sp>
        <p:nvSpPr>
          <p:cNvPr id="81" name="Text Box 408">
            <a:extLst>
              <a:ext uri="{FF2B5EF4-FFF2-40B4-BE49-F238E27FC236}">
                <a16:creationId xmlns:a16="http://schemas.microsoft.com/office/drawing/2014/main" id="{CC514582-D4BF-F848-86AB-3D015D2C3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8112" y="4736057"/>
            <a:ext cx="46198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p-1</a:t>
            </a:r>
          </a:p>
        </p:txBody>
      </p:sp>
      <p:sp>
        <p:nvSpPr>
          <p:cNvPr id="82" name="Text Box 409">
            <a:extLst>
              <a:ext uri="{FF2B5EF4-FFF2-40B4-BE49-F238E27FC236}">
                <a16:creationId xmlns:a16="http://schemas.microsoft.com/office/drawing/2014/main" id="{ABDC6AAD-E7ED-B74D-8FEA-B5E9112DB4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5039" y="4732882"/>
            <a:ext cx="51809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m-1</a:t>
            </a:r>
          </a:p>
        </p:txBody>
      </p:sp>
      <p:sp>
        <p:nvSpPr>
          <p:cNvPr id="83" name="Rectangle 410">
            <a:extLst>
              <a:ext uri="{FF2B5EF4-FFF2-40B4-BE49-F238E27FC236}">
                <a16:creationId xmlns:a16="http://schemas.microsoft.com/office/drawing/2014/main" id="{7A99496C-C937-AC42-AAD5-7D3EBF254E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21385" y="5024396"/>
            <a:ext cx="919162" cy="304800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PPO</a:t>
            </a:r>
          </a:p>
        </p:txBody>
      </p:sp>
      <p:sp>
        <p:nvSpPr>
          <p:cNvPr id="84" name="Rectangle 411">
            <a:extLst>
              <a:ext uri="{FF2B5EF4-FFF2-40B4-BE49-F238E27FC236}">
                <a16:creationId xmlns:a16="http://schemas.microsoft.com/office/drawing/2014/main" id="{9746BE42-EAEB-F144-8B4B-E46C19C2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760" y="5024396"/>
            <a:ext cx="3724275" cy="3048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  <a:r>
              <a:rPr kumimoji="0" lang="en-US" sz="1600" b="1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</a:t>
            </a:r>
            <a:r>
              <a:rPr kumimoji="0" lang="en-US" altLang="zh-CN" sz="1600" b="1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+1</a:t>
            </a:r>
            <a:endParaRPr kumimoji="0" lang="en-US" sz="1600" b="1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5" name="Line 414">
            <a:extLst>
              <a:ext uri="{FF2B5EF4-FFF2-40B4-BE49-F238E27FC236}">
                <a16:creationId xmlns:a16="http://schemas.microsoft.com/office/drawing/2014/main" id="{A2A79AC3-A3B9-AA43-8258-C247350C59E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197" y="4122696"/>
            <a:ext cx="30956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6" name="Line 415">
            <a:extLst>
              <a:ext uri="{FF2B5EF4-FFF2-40B4-BE49-F238E27FC236}">
                <a16:creationId xmlns:a16="http://schemas.microsoft.com/office/drawing/2014/main" id="{951DC07B-42E2-3747-B625-6B2A33CB7A4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085997" y="3668671"/>
            <a:ext cx="0" cy="4572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7" name="Line 416">
            <a:extLst>
              <a:ext uri="{FF2B5EF4-FFF2-40B4-BE49-F238E27FC236}">
                <a16:creationId xmlns:a16="http://schemas.microsoft.com/office/drawing/2014/main" id="{6462B573-824A-6443-8155-EB36EB01E1A6}"/>
              </a:ext>
            </a:extLst>
          </p:cNvPr>
          <p:cNvSpPr>
            <a:spLocks noChangeShapeType="1"/>
          </p:cNvSpPr>
          <p:nvPr/>
        </p:nvSpPr>
        <p:spPr bwMode="auto">
          <a:xfrm>
            <a:off x="7090760" y="3665496"/>
            <a:ext cx="490537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8" name="Line 417">
            <a:extLst>
              <a:ext uri="{FF2B5EF4-FFF2-40B4-BE49-F238E27FC236}">
                <a16:creationId xmlns:a16="http://schemas.microsoft.com/office/drawing/2014/main" id="{F90A620C-9FE4-DC4A-B6AF-C72883E1A30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0397" y="3881396"/>
            <a:ext cx="30956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9" name="Line 418">
            <a:extLst>
              <a:ext uri="{FF2B5EF4-FFF2-40B4-BE49-F238E27FC236}">
                <a16:creationId xmlns:a16="http://schemas.microsoft.com/office/drawing/2014/main" id="{6A93F13C-6514-4343-A75A-105A622642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02022" y="3665496"/>
            <a:ext cx="4763" cy="2159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0" name="Line 419">
            <a:extLst>
              <a:ext uri="{FF2B5EF4-FFF2-40B4-BE49-F238E27FC236}">
                <a16:creationId xmlns:a16="http://schemas.microsoft.com/office/drawing/2014/main" id="{37A41C0B-D41B-E145-9264-6D25F2B5BE31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9960" y="3665496"/>
            <a:ext cx="490537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1" name="Text Box 420">
            <a:extLst>
              <a:ext uri="{FF2B5EF4-FFF2-40B4-BE49-F238E27FC236}">
                <a16:creationId xmlns:a16="http://schemas.microsoft.com/office/drawing/2014/main" id="{55B43EE5-1340-4B49-A854-C790401AF9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6735" y="2182771"/>
            <a:ext cx="177484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VIRTUAL ADDRESS</a:t>
            </a:r>
          </a:p>
        </p:txBody>
      </p:sp>
      <p:sp>
        <p:nvSpPr>
          <p:cNvPr id="92" name="Text Box 421">
            <a:extLst>
              <a:ext uri="{FF2B5EF4-FFF2-40B4-BE49-F238E27FC236}">
                <a16:creationId xmlns:a16="http://schemas.microsoft.com/office/drawing/2014/main" id="{3D6D51FB-A84D-C246-967A-94AF196846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1560" y="5391694"/>
            <a:ext cx="190308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PHYSICAL ADDRESS</a:t>
            </a:r>
          </a:p>
        </p:txBody>
      </p:sp>
      <p:sp>
        <p:nvSpPr>
          <p:cNvPr id="93" name="Line 422">
            <a:extLst>
              <a:ext uri="{FF2B5EF4-FFF2-40B4-BE49-F238E27FC236}">
                <a16:creationId xmlns:a16="http://schemas.microsoft.com/office/drawing/2014/main" id="{9FB44336-53A4-994C-86B3-906C3F6002B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1273822" y="3053723"/>
            <a:ext cx="0" cy="1970673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4" name="Line 423">
            <a:extLst>
              <a:ext uri="{FF2B5EF4-FFF2-40B4-BE49-F238E27FC236}">
                <a16:creationId xmlns:a16="http://schemas.microsoft.com/office/drawing/2014/main" id="{CCB050DE-BF5F-8046-9CC3-E5BD97C5D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68997" y="4243346"/>
            <a:ext cx="22066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5" name="Line 424">
            <a:extLst>
              <a:ext uri="{FF2B5EF4-FFF2-40B4-BE49-F238E27FC236}">
                <a16:creationId xmlns:a16="http://schemas.microsoft.com/office/drawing/2014/main" id="{31B1044A-9603-A54D-8A70-6268BCF20D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984897" y="4248109"/>
            <a:ext cx="0" cy="534987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6" name="Line 425">
            <a:extLst>
              <a:ext uri="{FF2B5EF4-FFF2-40B4-BE49-F238E27FC236}">
                <a16:creationId xmlns:a16="http://schemas.microsoft.com/office/drawing/2014/main" id="{21A5454E-9DAD-584D-9099-088546A9E5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90997" y="4779921"/>
            <a:ext cx="1993900" cy="3175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7" name="Line 426">
            <a:extLst>
              <a:ext uri="{FF2B5EF4-FFF2-40B4-BE49-F238E27FC236}">
                <a16:creationId xmlns:a16="http://schemas.microsoft.com/office/drawing/2014/main" id="{5D819988-554E-AE40-9FE4-BA4BD08CA2A9}"/>
              </a:ext>
            </a:extLst>
          </p:cNvPr>
          <p:cNvSpPr>
            <a:spLocks noChangeShapeType="1"/>
          </p:cNvSpPr>
          <p:nvPr/>
        </p:nvSpPr>
        <p:spPr bwMode="auto">
          <a:xfrm>
            <a:off x="8990997" y="4783096"/>
            <a:ext cx="0" cy="2413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8" name="Line 427">
            <a:extLst>
              <a:ext uri="{FF2B5EF4-FFF2-40B4-BE49-F238E27FC236}">
                <a16:creationId xmlns:a16="http://schemas.microsoft.com/office/drawing/2014/main" id="{A45CB2AB-D02E-1742-BAB1-71510FDE2AF0}"/>
              </a:ext>
            </a:extLst>
          </p:cNvPr>
          <p:cNvSpPr>
            <a:spLocks noChangeShapeType="1"/>
          </p:cNvSpPr>
          <p:nvPr/>
        </p:nvSpPr>
        <p:spPr bwMode="auto">
          <a:xfrm>
            <a:off x="9397397" y="3665496"/>
            <a:ext cx="711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9" name="Text Box 428">
            <a:extLst>
              <a:ext uri="{FF2B5EF4-FFF2-40B4-BE49-F238E27FC236}">
                <a16:creationId xmlns:a16="http://schemas.microsoft.com/office/drawing/2014/main" id="{289F8379-D98E-8A44-9E50-DC8C664537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5426" y="3435894"/>
            <a:ext cx="3481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100" name="Text Box 429">
            <a:extLst>
              <a:ext uri="{FF2B5EF4-FFF2-40B4-BE49-F238E27FC236}">
                <a16:creationId xmlns:a16="http://schemas.microsoft.com/office/drawing/2014/main" id="{C2B3E930-0BC6-D043-8498-DB5746D616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3726" y="3435894"/>
            <a:ext cx="3481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101" name="Text Box 430">
            <a:extLst>
              <a:ext uri="{FF2B5EF4-FFF2-40B4-BE49-F238E27FC236}">
                <a16:creationId xmlns:a16="http://schemas.microsoft.com/office/drawing/2014/main" id="{2B7735A2-BCE8-2F48-AF70-0D774263A7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0199" y="3005810"/>
            <a:ext cx="107337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Level 1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</a:rPr>
              <a:t>page table</a:t>
            </a:r>
          </a:p>
        </p:txBody>
      </p:sp>
      <p:sp>
        <p:nvSpPr>
          <p:cNvPr id="102" name="Text Box 431">
            <a:extLst>
              <a:ext uri="{FF2B5EF4-FFF2-40B4-BE49-F238E27FC236}">
                <a16:creationId xmlns:a16="http://schemas.microsoft.com/office/drawing/2014/main" id="{FC555B95-2BD2-D24D-AF27-4C6E0CC48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9399" y="2996285"/>
            <a:ext cx="107337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</a:rPr>
              <a:t>Level 2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</a:rPr>
              <a:t>page table</a:t>
            </a:r>
          </a:p>
        </p:txBody>
      </p:sp>
      <p:sp>
        <p:nvSpPr>
          <p:cNvPr id="103" name="Text Box 432">
            <a:extLst>
              <a:ext uri="{FF2B5EF4-FFF2-40B4-BE49-F238E27FC236}">
                <a16:creationId xmlns:a16="http://schemas.microsoft.com/office/drawing/2014/main" id="{F80F87E0-0295-2D4B-9767-C8C39859E6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4474" y="2986760"/>
            <a:ext cx="107337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</a:rPr>
              <a:t>Level k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</a:rPr>
              <a:t>page table</a:t>
            </a:r>
          </a:p>
        </p:txBody>
      </p:sp>
      <p:sp>
        <p:nvSpPr>
          <p:cNvPr id="104" name="AutoShape 433">
            <a:extLst>
              <a:ext uri="{FF2B5EF4-FFF2-40B4-BE49-F238E27FC236}">
                <a16:creationId xmlns:a16="http://schemas.microsoft.com/office/drawing/2014/main" id="{51796299-076A-9241-9ED0-F06BB136B864}"/>
              </a:ext>
            </a:extLst>
          </p:cNvPr>
          <p:cNvSpPr>
            <a:spLocks/>
          </p:cNvSpPr>
          <p:nvPr/>
        </p:nvSpPr>
        <p:spPr bwMode="auto">
          <a:xfrm rot="5400000">
            <a:off x="11225404" y="2540167"/>
            <a:ext cx="112712" cy="914400"/>
          </a:xfrm>
          <a:prstGeom prst="rightBrace">
            <a:avLst>
              <a:gd name="adj1" fmla="val 67606"/>
              <a:gd name="adj2" fmla="val 50000"/>
            </a:avLst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5" name="AutoShape 434">
            <a:extLst>
              <a:ext uri="{FF2B5EF4-FFF2-40B4-BE49-F238E27FC236}">
                <a16:creationId xmlns:a16="http://schemas.microsoft.com/office/drawing/2014/main" id="{C058F952-08EA-3E42-933F-1E4FC0FF4B46}"/>
              </a:ext>
            </a:extLst>
          </p:cNvPr>
          <p:cNvSpPr>
            <a:spLocks/>
          </p:cNvSpPr>
          <p:nvPr/>
        </p:nvSpPr>
        <p:spPr bwMode="auto">
          <a:xfrm>
            <a:off x="10657872" y="4173496"/>
            <a:ext cx="74613" cy="142875"/>
          </a:xfrm>
          <a:prstGeom prst="rightBrace">
            <a:avLst>
              <a:gd name="adj1" fmla="val 15957"/>
              <a:gd name="adj2" fmla="val 50000"/>
            </a:avLst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A5E97A-8288-154C-ABBA-D06665C90FD9}"/>
              </a:ext>
            </a:extLst>
          </p:cNvPr>
          <p:cNvSpPr txBox="1"/>
          <p:nvPr/>
        </p:nvSpPr>
        <p:spPr>
          <a:xfrm>
            <a:off x="5786449" y="4134006"/>
            <a:ext cx="5879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 dirty="0"/>
              <a:t>PTEA1</a:t>
            </a:r>
            <a:endParaRPr kumimoji="1" lang="zh-CN" altLang="en-US" sz="1200" b="1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5309AE3-CE79-3248-A7E2-B053CF20761E}"/>
              </a:ext>
            </a:extLst>
          </p:cNvPr>
          <p:cNvSpPr txBox="1"/>
          <p:nvPr/>
        </p:nvSpPr>
        <p:spPr>
          <a:xfrm>
            <a:off x="7049837" y="3899672"/>
            <a:ext cx="5879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 dirty="0"/>
              <a:t>PTEA2</a:t>
            </a:r>
            <a:endParaRPr kumimoji="1" lang="zh-CN" altLang="en-US" sz="1200" b="1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B63FC7C-7B1B-DD4C-838E-74A61FC1A19D}"/>
              </a:ext>
            </a:extLst>
          </p:cNvPr>
          <p:cNvSpPr txBox="1"/>
          <p:nvPr/>
        </p:nvSpPr>
        <p:spPr>
          <a:xfrm>
            <a:off x="9531893" y="4249894"/>
            <a:ext cx="5831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 dirty="0" err="1"/>
              <a:t>PTEAk</a:t>
            </a:r>
            <a:endParaRPr kumimoji="1" lang="zh-CN" altLang="en-US" sz="1200" b="1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1C31495-BF3A-9B41-AF1B-AC17F9D4C136}"/>
              </a:ext>
            </a:extLst>
          </p:cNvPr>
          <p:cNvSpPr txBox="1"/>
          <p:nvPr/>
        </p:nvSpPr>
        <p:spPr>
          <a:xfrm>
            <a:off x="403544" y="3740408"/>
            <a:ext cx="7636402" cy="2953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空间上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只有一级页表必须常驻内存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PPN</a:t>
            </a:r>
            <a:r>
              <a:rPr lang="en-US" altLang="zh-CN" baseline="-25000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2,…,k+1</a:t>
            </a:r>
            <a:r>
              <a:rPr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也可以是磁盘地址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很多</a:t>
            </a:r>
            <a:r>
              <a:rPr lang="zh-CN" altLang="en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未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分配的连续虚拟内存片不需要</a:t>
            </a:r>
            <a:r>
              <a:rPr lang="zh-CN" altLang="en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高层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级的页表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时间上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地址翻译需要访问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TLB/cache/DRAM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的次数变多了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会缓存各个层级页表的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PTE(?)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9993CA-377C-0E43-94BC-B3A00B17CC20}"/>
              </a:ext>
            </a:extLst>
          </p:cNvPr>
          <p:cNvSpPr txBox="1"/>
          <p:nvPr/>
        </p:nvSpPr>
        <p:spPr>
          <a:xfrm>
            <a:off x="410663" y="1408449"/>
            <a:ext cx="3768852" cy="21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PTEA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 = PTBR + VPN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 * size(PTE)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PTEA</a:t>
            </a:r>
            <a:r>
              <a:rPr kumimoji="1" lang="en-US" altLang="zh-CN" baseline="-25000" dirty="0"/>
              <a:t>2</a:t>
            </a:r>
            <a:r>
              <a:rPr kumimoji="1" lang="en-US" altLang="zh-CN" dirty="0"/>
              <a:t> = (PPN</a:t>
            </a:r>
            <a:r>
              <a:rPr kumimoji="1" lang="en-US" altLang="zh-CN" baseline="-25000" dirty="0"/>
              <a:t>2</a:t>
            </a:r>
            <a:r>
              <a:rPr kumimoji="1" lang="en-US" altLang="zh-CN" dirty="0"/>
              <a:t> &lt;&lt; p) + VPN</a:t>
            </a:r>
            <a:r>
              <a:rPr kumimoji="1" lang="en-US" altLang="zh-CN" baseline="-25000" dirty="0"/>
              <a:t>2</a:t>
            </a:r>
            <a:r>
              <a:rPr kumimoji="1" lang="en-US" altLang="zh-CN" dirty="0"/>
              <a:t> * size(PTE)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…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/>
              <a:t>PTEA</a:t>
            </a:r>
            <a:r>
              <a:rPr kumimoji="1" lang="en-US" altLang="zh-CN" baseline="-25000" dirty="0" err="1"/>
              <a:t>k</a:t>
            </a:r>
            <a:r>
              <a:rPr kumimoji="1" lang="en-US" altLang="zh-CN" baseline="-25000" dirty="0"/>
              <a:t> </a:t>
            </a:r>
            <a:r>
              <a:rPr kumimoji="1" lang="en-US" altLang="zh-CN" dirty="0"/>
              <a:t>= (</a:t>
            </a:r>
            <a:r>
              <a:rPr kumimoji="1" lang="en-US" altLang="zh-CN" dirty="0" err="1"/>
              <a:t>PPN</a:t>
            </a:r>
            <a:r>
              <a:rPr kumimoji="1" lang="en-US" altLang="zh-CN" baseline="-25000" dirty="0" err="1"/>
              <a:t>k</a:t>
            </a:r>
            <a:r>
              <a:rPr kumimoji="1" lang="en-US" altLang="zh-CN" dirty="0"/>
              <a:t> &lt;&lt; p) + </a:t>
            </a:r>
            <a:r>
              <a:rPr kumimoji="1" lang="en-US" altLang="zh-CN" dirty="0" err="1"/>
              <a:t>VPN</a:t>
            </a:r>
            <a:r>
              <a:rPr kumimoji="1" lang="en-US" altLang="zh-CN" baseline="-25000" dirty="0" err="1"/>
              <a:t>k</a:t>
            </a:r>
            <a:r>
              <a:rPr kumimoji="1" lang="en-US" altLang="zh-CN" dirty="0"/>
              <a:t> * size(PTE)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kumimoji="1" lang="en-US" altLang="zh-CN" dirty="0"/>
              <a:t>PA = (PPN</a:t>
            </a:r>
            <a:r>
              <a:rPr kumimoji="1" lang="en-US" altLang="zh-CN" baseline="-25000" dirty="0"/>
              <a:t>k+1</a:t>
            </a:r>
            <a:r>
              <a:rPr kumimoji="1" lang="en-US" altLang="zh-CN" dirty="0"/>
              <a:t> &lt;&lt; p) + VPO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802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/>
      <p:bldP spid="81" grpId="0"/>
      <p:bldP spid="82" grpId="0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2" grpId="0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/>
      <p:bldP spid="100" grpId="0"/>
      <p:bldP spid="102" grpId="0"/>
      <p:bldP spid="103" grpId="0"/>
      <p:bldP spid="104" grpId="0" animBg="1"/>
      <p:bldP spid="105" grpId="0" animBg="1"/>
      <p:bldP spid="2" grpId="0"/>
      <p:bldP spid="106" grpId="0"/>
      <p:bldP spid="10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68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练习：</a:t>
            </a:r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多级页表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参数计算</a:t>
            </a:r>
          </a:p>
        </p:txBody>
      </p:sp>
      <p:sp>
        <p:nvSpPr>
          <p:cNvPr id="5" name="文本框 1">
            <a:extLst>
              <a:ext uri="{FF2B5EF4-FFF2-40B4-BE49-F238E27FC236}">
                <a16:creationId xmlns:a16="http://schemas.microsoft.com/office/drawing/2014/main" id="{A0071C72-ECBC-ED47-9687-6BADF71CDE22}"/>
              </a:ext>
            </a:extLst>
          </p:cNvPr>
          <p:cNvSpPr txBox="1"/>
          <p:nvPr/>
        </p:nvSpPr>
        <p:spPr>
          <a:xfrm>
            <a:off x="268438" y="1232876"/>
            <a:ext cx="11150190" cy="3368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在某一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 </a:t>
            </a: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位体系结构中，每页的大小为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KB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采用的是三级页表，每张页表占据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页，页表项长度为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8 </a:t>
            </a: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字节。</a:t>
            </a:r>
            <a:endParaRPr lang="en-US" altLang="zh-TW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一张页表有多少个页表项？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虚拟地址的位数为多少？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一个三级页表对应到多大的虚拟内存区域？二级页表？一级页表？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至多有多少张一级页表？二级页表？三级页表？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可覆盖的虚拟地址空间大小为多少字节？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如果要映射满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 </a:t>
            </a: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位的虚拟地址空间，可通过增加页表级数来解决，那么至少要增加到几级页表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？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若这个体系结构支持多种页大小，则可推测最小的三个页大小分别是 </a:t>
            </a:r>
            <a:r>
              <a:rPr lang="en-US" altLang="zh-TW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KB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、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_____MB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、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_____GB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。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261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248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D2BC0-ED72-F140-8610-D9B3215E4107}"/>
              </a:ext>
            </a:extLst>
          </p:cNvPr>
          <p:cNvSpPr txBox="1"/>
          <p:nvPr/>
        </p:nvSpPr>
        <p:spPr>
          <a:xfrm>
            <a:off x="268438" y="1232876"/>
            <a:ext cx="7046761" cy="5450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兼顾了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隔离与共享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私有的虚拟地址空间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共享的物理内存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简化了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内存分配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进程只需要在虚拟地址空间分配虚拟页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不再需要连续的物理页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简化了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链接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每个进程的虚拟内存布局是一致的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简化了重定位过程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简化了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加载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加载器只为新进程创建虚拟地址空间并建立映射关系，而不真的把程序加载到物理内存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按需页面调度（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demand paging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+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缺页异常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9633F5-017A-E54E-8468-A99E51432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663" y="507637"/>
            <a:ext cx="4919705" cy="26174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7EB3F5-A76B-6A4F-8439-A55275EC6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229" y="3199201"/>
            <a:ext cx="2667695" cy="35695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C9395F-AA3F-8C4B-88F0-D73995B9A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6947" y="6327775"/>
            <a:ext cx="711200" cy="165100"/>
          </a:xfrm>
          <a:prstGeom prst="rect">
            <a:avLst/>
          </a:prstGeom>
        </p:spPr>
      </p:pic>
      <p:sp>
        <p:nvSpPr>
          <p:cNvPr id="141" name="TextBox 140">
            <a:extLst>
              <a:ext uri="{FF2B5EF4-FFF2-40B4-BE49-F238E27FC236}">
                <a16:creationId xmlns:a16="http://schemas.microsoft.com/office/drawing/2014/main" id="{38122A31-9051-5940-8553-27BB0AF90023}"/>
              </a:ext>
            </a:extLst>
          </p:cNvPr>
          <p:cNvSpPr txBox="1"/>
          <p:nvPr/>
        </p:nvSpPr>
        <p:spPr>
          <a:xfrm>
            <a:off x="10550954" y="5371071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ASLR?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955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46C7B5DA-1796-6E49-9784-59CF7924B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8005" y="2364062"/>
            <a:ext cx="1072087" cy="33321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Process </a:t>
            </a:r>
            <a:r>
              <a:rPr kumimoji="0" lang="en-GB" sz="1800" b="1" i="1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i</a:t>
            </a:r>
            <a:r>
              <a:rPr kumimoji="0" lang="en-GB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: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5F805AD0-BE69-9E4C-BDB7-72CA9C66A7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2968" y="2365662"/>
            <a:ext cx="866262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9E44B3D2-064D-D948-909B-C3362618B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046" y="2365662"/>
            <a:ext cx="649664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READ</a:t>
            </a: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41F628F7-A6DA-BB4B-A906-06F20CC7E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1804" y="2365662"/>
            <a:ext cx="738727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WRITE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F7B18F3C-03C4-DE42-8B9A-F5983E472D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9280" y="2670462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6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6069C4D1-5AF4-DD43-9409-260099E98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6642" y="26704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FDB4B5D0-9ACA-EB4D-AA3D-F1FEE0BA1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2442" y="2670462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5132BB6C-D6E6-924E-821A-A30A8E0942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9280" y="2975262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4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24AA9755-0CD7-1044-AD85-9316E0764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6642" y="29752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8B1075AC-8294-5C4F-9353-DA44A7F83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2442" y="29752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02CF78EF-F30E-FE47-9647-51992CC746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9280" y="3280062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2</a:t>
            </a: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E611E467-BAA6-7243-B6F6-C74FD9D3CA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6642" y="32800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21" name="Text Box 16">
            <a:extLst>
              <a:ext uri="{FF2B5EF4-FFF2-40B4-BE49-F238E27FC236}">
                <a16:creationId xmlns:a16="http://schemas.microsoft.com/office/drawing/2014/main" id="{CD360206-155F-BB4F-AAD0-4A171CE9D7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9005" y="2665699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0:</a:t>
            </a:r>
          </a:p>
        </p:txBody>
      </p:sp>
      <p:sp>
        <p:nvSpPr>
          <p:cNvPr id="22" name="Text Box 17">
            <a:extLst>
              <a:ext uri="{FF2B5EF4-FFF2-40B4-BE49-F238E27FC236}">
                <a16:creationId xmlns:a16="http://schemas.microsoft.com/office/drawing/2014/main" id="{034FEFF5-F496-E740-A9B3-84021DA22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9005" y="2970499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1:</a:t>
            </a:r>
          </a:p>
        </p:txBody>
      </p:sp>
      <p:sp>
        <p:nvSpPr>
          <p:cNvPr id="23" name="Text Box 18">
            <a:extLst>
              <a:ext uri="{FF2B5EF4-FFF2-40B4-BE49-F238E27FC236}">
                <a16:creationId xmlns:a16="http://schemas.microsoft.com/office/drawing/2014/main" id="{C4531806-1B27-4A43-AD1D-6CDE9D003A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0592" y="3275299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2:</a:t>
            </a: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97C7C904-3865-B24B-9E30-866F68959C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9753" y="3848366"/>
            <a:ext cx="246062" cy="45653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49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•</a:t>
            </a:r>
          </a:p>
          <a:p>
            <a:pPr marL="0" marR="0" lvl="0" indent="0" algn="ctr" defTabSz="914400" eaLnBrk="0" fontAlgn="base" latinLnBrk="0" hangingPunct="0">
              <a:lnSpc>
                <a:spcPct val="49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•</a:t>
            </a:r>
          </a:p>
          <a:p>
            <a:pPr marL="0" marR="0" lvl="0" indent="0" algn="ctr" defTabSz="914400" eaLnBrk="0" fontAlgn="base" latinLnBrk="0" hangingPunct="0">
              <a:lnSpc>
                <a:spcPct val="49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•</a:t>
            </a:r>
          </a:p>
        </p:txBody>
      </p:sp>
      <p:sp>
        <p:nvSpPr>
          <p:cNvPr id="25" name="Text Box 20">
            <a:extLst>
              <a:ext uri="{FF2B5EF4-FFF2-40B4-BE49-F238E27FC236}">
                <a16:creationId xmlns:a16="http://schemas.microsoft.com/office/drawing/2014/main" id="{0BBAED1F-3E52-9C49-9282-456480EEE6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8005" y="4593327"/>
            <a:ext cx="1075293" cy="33321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Process j:</a:t>
            </a:r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63BAFA8A-B421-F042-8D8E-1D169C9AC1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2442" y="32800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4F9D1724-D7F8-9F47-8298-4ED9673B1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1861" y="2365662"/>
            <a:ext cx="52392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SUP</a:t>
            </a:r>
          </a:p>
        </p:txBody>
      </p:sp>
      <p:sp>
        <p:nvSpPr>
          <p:cNvPr id="28" name="Rectangle 43">
            <a:extLst>
              <a:ext uri="{FF2B5EF4-FFF2-40B4-BE49-F238E27FC236}">
                <a16:creationId xmlns:a16="http://schemas.microsoft.com/office/drawing/2014/main" id="{762DEE2C-D595-D04C-95D0-8E48A53DB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7667" y="2670462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29" name="Rectangle 44">
            <a:extLst>
              <a:ext uri="{FF2B5EF4-FFF2-40B4-BE49-F238E27FC236}">
                <a16:creationId xmlns:a16="http://schemas.microsoft.com/office/drawing/2014/main" id="{55B1F98C-2853-3440-8C77-2A182DA83F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7667" y="2975262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30" name="Rectangle 45">
            <a:extLst>
              <a:ext uri="{FF2B5EF4-FFF2-40B4-BE49-F238E27FC236}">
                <a16:creationId xmlns:a16="http://schemas.microsoft.com/office/drawing/2014/main" id="{449674DA-4953-B84B-8DAD-FCC91B3F3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7667" y="3280062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31" name="Text Box 46">
            <a:extLst>
              <a:ext uri="{FF2B5EF4-FFF2-40B4-BE49-F238E27FC236}">
                <a16:creationId xmlns:a16="http://schemas.microsoft.com/office/drawing/2014/main" id="{8B9913F2-6F71-F84E-A839-4CAA8BC57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6143" y="4573874"/>
            <a:ext cx="866262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32" name="Text Box 47">
            <a:extLst>
              <a:ext uri="{FF2B5EF4-FFF2-40B4-BE49-F238E27FC236}">
                <a16:creationId xmlns:a16="http://schemas.microsoft.com/office/drawing/2014/main" id="{BCFC977B-8253-5D48-9E83-5E895C4E2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7484" y="4573874"/>
            <a:ext cx="649664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READ</a:t>
            </a:r>
          </a:p>
        </p:txBody>
      </p:sp>
      <p:sp>
        <p:nvSpPr>
          <p:cNvPr id="33" name="Text Box 48">
            <a:extLst>
              <a:ext uri="{FF2B5EF4-FFF2-40B4-BE49-F238E27FC236}">
                <a16:creationId xmlns:a16="http://schemas.microsoft.com/office/drawing/2014/main" id="{4C354426-8655-A245-B0FA-180EF90899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7242" y="4573874"/>
            <a:ext cx="738727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WRITE</a:t>
            </a:r>
          </a:p>
        </p:txBody>
      </p:sp>
      <p:sp>
        <p:nvSpPr>
          <p:cNvPr id="34" name="Rectangle 49">
            <a:extLst>
              <a:ext uri="{FF2B5EF4-FFF2-40B4-BE49-F238E27FC236}">
                <a16:creationId xmlns:a16="http://schemas.microsoft.com/office/drawing/2014/main" id="{5854BF56-65D0-164D-9F12-F6C9489E2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2455" y="4878674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9</a:t>
            </a:r>
          </a:p>
        </p:txBody>
      </p:sp>
      <p:sp>
        <p:nvSpPr>
          <p:cNvPr id="35" name="Rectangle 50">
            <a:extLst>
              <a:ext uri="{FF2B5EF4-FFF2-40B4-BE49-F238E27FC236}">
                <a16:creationId xmlns:a16="http://schemas.microsoft.com/office/drawing/2014/main" id="{F19A6A45-AF9C-8A4A-9AAD-823ABE0054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5255" y="48786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36" name="Rectangle 51">
            <a:extLst>
              <a:ext uri="{FF2B5EF4-FFF2-40B4-BE49-F238E27FC236}">
                <a16:creationId xmlns:a16="http://schemas.microsoft.com/office/drawing/2014/main" id="{46F6DCFE-164D-0044-AA9B-8F124A10B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1055" y="4878674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37" name="Rectangle 52">
            <a:extLst>
              <a:ext uri="{FF2B5EF4-FFF2-40B4-BE49-F238E27FC236}">
                <a16:creationId xmlns:a16="http://schemas.microsoft.com/office/drawing/2014/main" id="{0A669D00-36A3-6C41-8D6C-A8ABAC813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2455" y="5183474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6</a:t>
            </a:r>
          </a:p>
        </p:txBody>
      </p:sp>
      <p:sp>
        <p:nvSpPr>
          <p:cNvPr id="38" name="Rectangle 53">
            <a:extLst>
              <a:ext uri="{FF2B5EF4-FFF2-40B4-BE49-F238E27FC236}">
                <a16:creationId xmlns:a16="http://schemas.microsoft.com/office/drawing/2014/main" id="{00EC017E-7C23-B243-ADF3-BCA654525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5255" y="51834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39" name="Rectangle 54">
            <a:extLst>
              <a:ext uri="{FF2B5EF4-FFF2-40B4-BE49-F238E27FC236}">
                <a16:creationId xmlns:a16="http://schemas.microsoft.com/office/drawing/2014/main" id="{1054BB14-5CD6-2B4B-9EBE-6044CABAEE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1055" y="51834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40" name="Rectangle 55">
            <a:extLst>
              <a:ext uri="{FF2B5EF4-FFF2-40B4-BE49-F238E27FC236}">
                <a16:creationId xmlns:a16="http://schemas.microsoft.com/office/drawing/2014/main" id="{939BB1CE-E4AA-6645-A6C5-C549AC7F2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2455" y="5488274"/>
            <a:ext cx="1524000" cy="304800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11</a:t>
            </a:r>
          </a:p>
        </p:txBody>
      </p:sp>
      <p:sp>
        <p:nvSpPr>
          <p:cNvPr id="41" name="Rectangle 56">
            <a:extLst>
              <a:ext uri="{FF2B5EF4-FFF2-40B4-BE49-F238E27FC236}">
                <a16:creationId xmlns:a16="http://schemas.microsoft.com/office/drawing/2014/main" id="{67C8C047-F8FC-B748-B633-8BDF349200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5255" y="54882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42" name="Rectangle 57">
            <a:extLst>
              <a:ext uri="{FF2B5EF4-FFF2-40B4-BE49-F238E27FC236}">
                <a16:creationId xmlns:a16="http://schemas.microsoft.com/office/drawing/2014/main" id="{8DFA867E-4E7E-2F41-BCD1-0B8CF344F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1055" y="54882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43" name="Text Box 58">
            <a:extLst>
              <a:ext uri="{FF2B5EF4-FFF2-40B4-BE49-F238E27FC236}">
                <a16:creationId xmlns:a16="http://schemas.microsoft.com/office/drawing/2014/main" id="{1B976258-6BA3-524F-9D3F-3A7C9B60D5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7299" y="4573874"/>
            <a:ext cx="52392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SUP</a:t>
            </a:r>
          </a:p>
        </p:txBody>
      </p:sp>
      <p:sp>
        <p:nvSpPr>
          <p:cNvPr id="44" name="Rectangle 59">
            <a:extLst>
              <a:ext uri="{FF2B5EF4-FFF2-40B4-BE49-F238E27FC236}">
                <a16:creationId xmlns:a16="http://schemas.microsoft.com/office/drawing/2014/main" id="{F932E06D-A723-8845-9D68-7958E01F9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6280" y="4878674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45" name="Rectangle 60">
            <a:extLst>
              <a:ext uri="{FF2B5EF4-FFF2-40B4-BE49-F238E27FC236}">
                <a16:creationId xmlns:a16="http://schemas.microsoft.com/office/drawing/2014/main" id="{8D5706E7-A584-DB40-AD28-012AF020C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6280" y="51834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46" name="Rectangle 61">
            <a:extLst>
              <a:ext uri="{FF2B5EF4-FFF2-40B4-BE49-F238E27FC236}">
                <a16:creationId xmlns:a16="http://schemas.microsoft.com/office/drawing/2014/main" id="{9BE7F3EA-D279-224A-ABFB-6887832D6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6280" y="5488274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47" name="Text Box 62">
            <a:extLst>
              <a:ext uri="{FF2B5EF4-FFF2-40B4-BE49-F238E27FC236}">
                <a16:creationId xmlns:a16="http://schemas.microsoft.com/office/drawing/2014/main" id="{E1229891-50DE-9C46-8324-0F5934A3C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5093" y="4880262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0:</a:t>
            </a:r>
          </a:p>
        </p:txBody>
      </p:sp>
      <p:sp>
        <p:nvSpPr>
          <p:cNvPr id="48" name="Text Box 63">
            <a:extLst>
              <a:ext uri="{FF2B5EF4-FFF2-40B4-BE49-F238E27FC236}">
                <a16:creationId xmlns:a16="http://schemas.microsoft.com/office/drawing/2014/main" id="{D3577CAD-B15D-654E-BA6B-D2DEC4AC08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5093" y="5185062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1:</a:t>
            </a:r>
          </a:p>
        </p:txBody>
      </p:sp>
      <p:sp>
        <p:nvSpPr>
          <p:cNvPr id="49" name="Text Box 64">
            <a:extLst>
              <a:ext uri="{FF2B5EF4-FFF2-40B4-BE49-F238E27FC236}">
                <a16:creationId xmlns:a16="http://schemas.microsoft.com/office/drawing/2014/main" id="{B1F8DC01-3EF0-DC45-B593-F1A860F9A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6680" y="5489862"/>
            <a:ext cx="620105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 2:</a:t>
            </a:r>
          </a:p>
        </p:txBody>
      </p:sp>
      <p:sp>
        <p:nvSpPr>
          <p:cNvPr id="50" name="Rectangle 4">
            <a:extLst>
              <a:ext uri="{FF2B5EF4-FFF2-40B4-BE49-F238E27FC236}">
                <a16:creationId xmlns:a16="http://schemas.microsoft.com/office/drawing/2014/main" id="{693A0CC8-BC74-DC42-96B4-92467CFC9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52205" y="2042342"/>
            <a:ext cx="1676400" cy="63239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800" b="1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Address Space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AEE16CD-DA4E-9642-8CDD-ABA0DA67B609}"/>
              </a:ext>
            </a:extLst>
          </p:cNvPr>
          <p:cNvSpPr/>
          <p:nvPr/>
        </p:nvSpPr>
        <p:spPr bwMode="auto">
          <a:xfrm>
            <a:off x="8826817" y="2674736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B6C905-CD9A-3145-9611-B2A93F60F29A}"/>
              </a:ext>
            </a:extLst>
          </p:cNvPr>
          <p:cNvSpPr/>
          <p:nvPr/>
        </p:nvSpPr>
        <p:spPr bwMode="auto">
          <a:xfrm>
            <a:off x="8826817" y="2930323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AC7D712-E94E-0C4A-AF61-07D802AFA20E}"/>
              </a:ext>
            </a:extLst>
          </p:cNvPr>
          <p:cNvSpPr/>
          <p:nvPr/>
        </p:nvSpPr>
        <p:spPr bwMode="auto">
          <a:xfrm>
            <a:off x="8826817" y="3188819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F20B94-8C64-144D-83C2-D5278563D660}"/>
              </a:ext>
            </a:extLst>
          </p:cNvPr>
          <p:cNvSpPr/>
          <p:nvPr/>
        </p:nvSpPr>
        <p:spPr bwMode="auto">
          <a:xfrm>
            <a:off x="8826817" y="3450411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0B41695-7A5A-6749-870D-FD4137BAB028}"/>
              </a:ext>
            </a:extLst>
          </p:cNvPr>
          <p:cNvSpPr/>
          <p:nvPr/>
        </p:nvSpPr>
        <p:spPr bwMode="auto">
          <a:xfrm>
            <a:off x="8826817" y="3705998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4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6096687-0133-0B40-801C-99BAD4D84442}"/>
              </a:ext>
            </a:extLst>
          </p:cNvPr>
          <p:cNvSpPr/>
          <p:nvPr/>
        </p:nvSpPr>
        <p:spPr bwMode="auto">
          <a:xfrm>
            <a:off x="8826817" y="3960242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28CCC90-CEDF-B043-BEA3-C5CBED58FEAF}"/>
              </a:ext>
            </a:extLst>
          </p:cNvPr>
          <p:cNvSpPr/>
          <p:nvPr/>
        </p:nvSpPr>
        <p:spPr bwMode="auto">
          <a:xfrm>
            <a:off x="8826817" y="4220081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45FC9D6-92EC-3D4F-A20F-48762ADF902D}"/>
              </a:ext>
            </a:extLst>
          </p:cNvPr>
          <p:cNvSpPr/>
          <p:nvPr/>
        </p:nvSpPr>
        <p:spPr bwMode="auto">
          <a:xfrm>
            <a:off x="8826817" y="4470686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BCEBA0C-F349-5B46-83FD-6F375E18480C}"/>
              </a:ext>
            </a:extLst>
          </p:cNvPr>
          <p:cNvSpPr/>
          <p:nvPr/>
        </p:nvSpPr>
        <p:spPr bwMode="auto">
          <a:xfrm>
            <a:off x="8826817" y="4726765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8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D150391-720D-F546-B570-6716E48AD383}"/>
              </a:ext>
            </a:extLst>
          </p:cNvPr>
          <p:cNvSpPr/>
          <p:nvPr/>
        </p:nvSpPr>
        <p:spPr bwMode="auto">
          <a:xfrm>
            <a:off x="8826817" y="4980274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9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2082E21-8652-824A-B538-1D07B8B37D0D}"/>
              </a:ext>
            </a:extLst>
          </p:cNvPr>
          <p:cNvSpPr/>
          <p:nvPr/>
        </p:nvSpPr>
        <p:spPr bwMode="auto">
          <a:xfrm>
            <a:off x="8828405" y="5230608"/>
            <a:ext cx="914400" cy="255587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143726-A35E-9541-8BDF-BFED7859A972}"/>
              </a:ext>
            </a:extLst>
          </p:cNvPr>
          <p:cNvSpPr/>
          <p:nvPr/>
        </p:nvSpPr>
        <p:spPr bwMode="auto">
          <a:xfrm>
            <a:off x="8828405" y="5486687"/>
            <a:ext cx="914400" cy="255587"/>
          </a:xfrm>
          <a:prstGeom prst="rect">
            <a:avLst/>
          </a:prstGeom>
          <a:solidFill>
            <a:srgbClr val="3333CC">
              <a:lumMod val="40000"/>
              <a:lumOff val="60000"/>
            </a:srgb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 11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6E3E703-4F90-4640-9E6E-3886EC1A646E}"/>
              </a:ext>
            </a:extLst>
          </p:cNvPr>
          <p:cNvCxnSpPr>
            <a:stCxn id="13" idx="3"/>
            <a:endCxn id="57" idx="1"/>
          </p:cNvCxnSpPr>
          <p:nvPr/>
        </p:nvCxnSpPr>
        <p:spPr bwMode="auto">
          <a:xfrm>
            <a:off x="7193280" y="2822862"/>
            <a:ext cx="1633537" cy="1525013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C006EA-E9A8-284F-9EA9-8C95ABC366D5}"/>
              </a:ext>
            </a:extLst>
          </p:cNvPr>
          <p:cNvCxnSpPr>
            <a:stCxn id="16" idx="3"/>
            <a:endCxn id="55" idx="1"/>
          </p:cNvCxnSpPr>
          <p:nvPr/>
        </p:nvCxnSpPr>
        <p:spPr bwMode="auto">
          <a:xfrm>
            <a:off x="7193280" y="3127662"/>
            <a:ext cx="1633537" cy="706130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DCF0C15-8909-214A-B895-1DEC20D9ACBC}"/>
              </a:ext>
            </a:extLst>
          </p:cNvPr>
          <p:cNvCxnSpPr>
            <a:stCxn id="19" idx="3"/>
            <a:endCxn id="53" idx="1"/>
          </p:cNvCxnSpPr>
          <p:nvPr/>
        </p:nvCxnSpPr>
        <p:spPr bwMode="auto">
          <a:xfrm flipV="1">
            <a:off x="7193280" y="3316613"/>
            <a:ext cx="1633537" cy="115849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205D7C3-7F4E-294C-A538-B4D9725FD526}"/>
              </a:ext>
            </a:extLst>
          </p:cNvPr>
          <p:cNvCxnSpPr>
            <a:stCxn id="34" idx="3"/>
            <a:endCxn id="60" idx="1"/>
          </p:cNvCxnSpPr>
          <p:nvPr/>
        </p:nvCxnSpPr>
        <p:spPr bwMode="auto">
          <a:xfrm>
            <a:off x="7196455" y="5031074"/>
            <a:ext cx="1630362" cy="76994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2BDE8BE-50CB-AD41-817C-B0123C05B80D}"/>
              </a:ext>
            </a:extLst>
          </p:cNvPr>
          <p:cNvCxnSpPr>
            <a:stCxn id="37" idx="3"/>
            <a:endCxn id="57" idx="1"/>
          </p:cNvCxnSpPr>
          <p:nvPr/>
        </p:nvCxnSpPr>
        <p:spPr bwMode="auto">
          <a:xfrm flipV="1">
            <a:off x="7196455" y="4347875"/>
            <a:ext cx="1630362" cy="987999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480CC64-E059-2142-B62C-AB3B3CDD425F}"/>
              </a:ext>
            </a:extLst>
          </p:cNvPr>
          <p:cNvCxnSpPr>
            <a:stCxn id="40" idx="3"/>
            <a:endCxn id="62" idx="1"/>
          </p:cNvCxnSpPr>
          <p:nvPr/>
        </p:nvCxnSpPr>
        <p:spPr bwMode="auto">
          <a:xfrm flipV="1">
            <a:off x="7196455" y="5614481"/>
            <a:ext cx="1631950" cy="26193"/>
          </a:xfrm>
          <a:prstGeom prst="straightConnector1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0" name="Text Box 7">
            <a:extLst>
              <a:ext uri="{FF2B5EF4-FFF2-40B4-BE49-F238E27FC236}">
                <a16:creationId xmlns:a16="http://schemas.microsoft.com/office/drawing/2014/main" id="{97C6D251-319B-8C4D-A845-096F93830E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2705" y="2364074"/>
            <a:ext cx="604275" cy="311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EXEC</a:t>
            </a:r>
          </a:p>
        </p:txBody>
      </p:sp>
      <p:sp>
        <p:nvSpPr>
          <p:cNvPr id="71" name="Rectangle 13">
            <a:extLst>
              <a:ext uri="{FF2B5EF4-FFF2-40B4-BE49-F238E27FC236}">
                <a16:creationId xmlns:a16="http://schemas.microsoft.com/office/drawing/2014/main" id="{F559B12D-B67C-5549-BC36-921040F21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116" y="297367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72" name="Text Box 7">
            <a:extLst>
              <a:ext uri="{FF2B5EF4-FFF2-40B4-BE49-F238E27FC236}">
                <a16:creationId xmlns:a16="http://schemas.microsoft.com/office/drawing/2014/main" id="{78EA953B-1F46-DF43-ABBE-A36AD09160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6473" y="4569994"/>
            <a:ext cx="604275" cy="311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EXEC</a:t>
            </a:r>
          </a:p>
        </p:txBody>
      </p:sp>
      <p:sp>
        <p:nvSpPr>
          <p:cNvPr id="73" name="Rectangle 13">
            <a:extLst>
              <a:ext uri="{FF2B5EF4-FFF2-40B4-BE49-F238E27FC236}">
                <a16:creationId xmlns:a16="http://schemas.microsoft.com/office/drawing/2014/main" id="{023B78C7-C9BD-7941-A75A-B973F0C86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9884" y="517959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74" name="Rectangle 35">
            <a:extLst>
              <a:ext uri="{FF2B5EF4-FFF2-40B4-BE49-F238E27FC236}">
                <a16:creationId xmlns:a16="http://schemas.microsoft.com/office/drawing/2014/main" id="{F467354E-E972-6B41-9721-49E0F4AAC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9884" y="548439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75" name="Rectangle 13">
            <a:extLst>
              <a:ext uri="{FF2B5EF4-FFF2-40B4-BE49-F238E27FC236}">
                <a16:creationId xmlns:a16="http://schemas.microsoft.com/office/drawing/2014/main" id="{FEF2F2B0-410A-074E-B45F-692660EC8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2212" y="2666931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76" name="Rectangle 13">
            <a:extLst>
              <a:ext uri="{FF2B5EF4-FFF2-40B4-BE49-F238E27FC236}">
                <a16:creationId xmlns:a16="http://schemas.microsoft.com/office/drawing/2014/main" id="{600405BF-287B-3549-9E40-B67AA0DD8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1722" y="4874794"/>
            <a:ext cx="685800" cy="304800"/>
          </a:xfrm>
          <a:prstGeom prst="rect">
            <a:avLst/>
          </a:prstGeom>
          <a:solidFill>
            <a:srgbClr val="D5F1C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Yes</a:t>
            </a:r>
          </a:p>
        </p:txBody>
      </p:sp>
      <p:sp>
        <p:nvSpPr>
          <p:cNvPr id="77" name="Rectangle 10">
            <a:extLst>
              <a:ext uri="{FF2B5EF4-FFF2-40B4-BE49-F238E27FC236}">
                <a16:creationId xmlns:a16="http://schemas.microsoft.com/office/drawing/2014/main" id="{02F1C945-58D9-2345-A0E1-C3C3F39CA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2212" y="3280062"/>
            <a:ext cx="685800" cy="304800"/>
          </a:xfrm>
          <a:prstGeom prst="rect">
            <a:avLst/>
          </a:prstGeom>
          <a:solidFill>
            <a:srgbClr val="F1C7C7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No</a:t>
            </a:r>
          </a:p>
        </p:txBody>
      </p:sp>
      <p:sp>
        <p:nvSpPr>
          <p:cNvPr id="78" name="TextBox 1">
            <a:extLst>
              <a:ext uri="{FF2B5EF4-FFF2-40B4-BE49-F238E27FC236}">
                <a16:creationId xmlns:a16="http://schemas.microsoft.com/office/drawing/2014/main" id="{0D7715AF-025E-1644-9251-644F87DC8CDC}"/>
              </a:ext>
            </a:extLst>
          </p:cNvPr>
          <p:cNvSpPr txBox="1"/>
          <p:nvPr/>
        </p:nvSpPr>
        <p:spPr>
          <a:xfrm>
            <a:off x="2968859" y="5899634"/>
            <a:ext cx="3048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SUP: requires kernel mode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024F244-0E78-9E4A-BCB4-2A00873CEFAE}"/>
              </a:ext>
            </a:extLst>
          </p:cNvPr>
          <p:cNvSpPr txBox="1"/>
          <p:nvPr/>
        </p:nvSpPr>
        <p:spPr>
          <a:xfrm>
            <a:off x="268438" y="1190851"/>
            <a:ext cx="7046761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扩展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项，每次地址翻译时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检查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中越权访问也会触发缺页，内核杀死进程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086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739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037230" cy="4199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2^48 B = 256 * 2^40 B = 256 TB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用户地址空间和内核地址空间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各占一半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位机器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!= 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位机器指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的字长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寄存器的位宽度为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2^52 B= 4 * 2^50 B = 4 PB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兼容模式：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物理地址空间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CR3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: Core i7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PTBR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上下文切换时修改为新进程一级页表的物理地址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6C4FC4-407D-1442-A4CF-71ED40685850}"/>
              </a:ext>
            </a:extLst>
          </p:cNvPr>
          <p:cNvSpPr/>
          <p:nvPr/>
        </p:nvSpPr>
        <p:spPr>
          <a:xfrm>
            <a:off x="8193654" y="2196730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Kernel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BA626-F2B3-8749-BFE5-8AC5DBF64ED7}"/>
              </a:ext>
            </a:extLst>
          </p:cNvPr>
          <p:cNvSpPr/>
          <p:nvPr/>
        </p:nvSpPr>
        <p:spPr>
          <a:xfrm>
            <a:off x="8193654" y="3378835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User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F3BDB-C046-C544-AB2E-7CC4BACB1969}"/>
              </a:ext>
            </a:extLst>
          </p:cNvPr>
          <p:cNvSpPr txBox="1"/>
          <p:nvPr/>
        </p:nvSpPr>
        <p:spPr>
          <a:xfrm>
            <a:off x="6850427" y="4289550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0000 0000 0000</a:t>
            </a:r>
            <a:endParaRPr kumimoji="1" lang="zh-CN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9ED42-6148-674F-BA6A-3A4D5CB4FD4C}"/>
              </a:ext>
            </a:extLst>
          </p:cNvPr>
          <p:cNvSpPr txBox="1"/>
          <p:nvPr/>
        </p:nvSpPr>
        <p:spPr>
          <a:xfrm>
            <a:off x="6956225" y="3315812"/>
            <a:ext cx="1255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7FFF FFFF FFFF</a:t>
            </a:r>
            <a:endParaRPr kumimoji="1" lang="zh-CN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1B888E-232E-CA41-A4B4-1E1D899D1C94}"/>
              </a:ext>
            </a:extLst>
          </p:cNvPr>
          <p:cNvSpPr txBox="1"/>
          <p:nvPr/>
        </p:nvSpPr>
        <p:spPr>
          <a:xfrm>
            <a:off x="6876518" y="3103759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8000 0000 0000</a:t>
            </a:r>
            <a:endParaRPr kumimoji="1" lang="zh-CN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BAC294-B070-AA41-9F9D-F0A5768B058B}"/>
              </a:ext>
            </a:extLst>
          </p:cNvPr>
          <p:cNvSpPr txBox="1"/>
          <p:nvPr/>
        </p:nvSpPr>
        <p:spPr>
          <a:xfrm>
            <a:off x="6965842" y="2166110"/>
            <a:ext cx="1245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FFFF FFFF FFFF</a:t>
            </a:r>
            <a:endParaRPr kumimoji="1" lang="zh-CN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6F3BF8-1C7D-8A44-B3B8-D4BACFCBF133}"/>
              </a:ext>
            </a:extLst>
          </p:cNvPr>
          <p:cNvSpPr txBox="1"/>
          <p:nvPr/>
        </p:nvSpPr>
        <p:spPr>
          <a:xfrm>
            <a:off x="10759576" y="2585050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C8A64-0866-7F40-BC44-8F0F3D63D19B}"/>
              </a:ext>
            </a:extLst>
          </p:cNvPr>
          <p:cNvSpPr txBox="1"/>
          <p:nvPr/>
        </p:nvSpPr>
        <p:spPr>
          <a:xfrm>
            <a:off x="10759576" y="377190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030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FAQ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9" y="1232876"/>
            <a:ext cx="6581189" cy="5030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位程序的指针有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位，但是虚拟地址空间只有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在程序中，虚拟地址的确是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位的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实际硬件只使用地址的低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位，符号扩展到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一些处理器会检查虚拟地址的高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16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位是否是第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位的副本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如果不是则触发异常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指硬件可支持的物理地址位数最大为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连向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的地址线最多可以有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便于在未来支持内存容量的增加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根据物理内存的实际大小使用不同位数的物理地址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不用的高位设为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0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（不连线）即可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EF7488-80CA-AD47-9930-D3992B461E44}"/>
              </a:ext>
            </a:extLst>
          </p:cNvPr>
          <p:cNvSpPr/>
          <p:nvPr/>
        </p:nvSpPr>
        <p:spPr>
          <a:xfrm>
            <a:off x="8689415" y="1592834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Kernel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93F204-93FF-5E47-BE4E-6BF9A4C2B817}"/>
              </a:ext>
            </a:extLst>
          </p:cNvPr>
          <p:cNvSpPr/>
          <p:nvPr/>
        </p:nvSpPr>
        <p:spPr>
          <a:xfrm>
            <a:off x="8689414" y="4546624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User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17E15D-15A7-AF44-9BE6-92944E86CED0}"/>
              </a:ext>
            </a:extLst>
          </p:cNvPr>
          <p:cNvSpPr/>
          <p:nvPr/>
        </p:nvSpPr>
        <p:spPr>
          <a:xfrm>
            <a:off x="8689414" y="2748303"/>
            <a:ext cx="2369125" cy="179832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Noncanonical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A1786-6362-644A-A028-556E21C8D3EC}"/>
              </a:ext>
            </a:extLst>
          </p:cNvPr>
          <p:cNvSpPr txBox="1"/>
          <p:nvPr/>
        </p:nvSpPr>
        <p:spPr>
          <a:xfrm>
            <a:off x="6940627" y="5457339"/>
            <a:ext cx="1766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0000</a:t>
            </a:r>
            <a:r>
              <a:rPr kumimoji="1" lang="en-US" altLang="zh-CN" sz="1400" dirty="0"/>
              <a:t> 0000 0000 0000</a:t>
            </a:r>
            <a:endParaRPr kumimoji="1" lang="zh-CN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059567-F553-0F49-9C7C-7B0AE17B51D8}"/>
              </a:ext>
            </a:extLst>
          </p:cNvPr>
          <p:cNvSpPr txBox="1"/>
          <p:nvPr/>
        </p:nvSpPr>
        <p:spPr>
          <a:xfrm>
            <a:off x="7046425" y="4483601"/>
            <a:ext cx="16610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0000</a:t>
            </a:r>
            <a:r>
              <a:rPr kumimoji="1" lang="en-US" altLang="zh-CN" sz="1400" dirty="0"/>
              <a:t> 7FFF FFFF FFFF</a:t>
            </a:r>
            <a:endParaRPr kumimoji="1" lang="zh-CN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4EFAF0-2FB1-B742-8C6B-4971FE7B63EA}"/>
              </a:ext>
            </a:extLst>
          </p:cNvPr>
          <p:cNvSpPr txBox="1"/>
          <p:nvPr/>
        </p:nvSpPr>
        <p:spPr>
          <a:xfrm>
            <a:off x="7005191" y="2499863"/>
            <a:ext cx="1728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FFFF</a:t>
            </a:r>
            <a:r>
              <a:rPr kumimoji="1" lang="en-US" altLang="zh-CN" sz="1400" dirty="0"/>
              <a:t> 8000 0000 0000</a:t>
            </a:r>
            <a:endParaRPr kumimoji="1" lang="zh-CN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A0CE27-BF49-6142-803B-5341D4C90BFA}"/>
              </a:ext>
            </a:extLst>
          </p:cNvPr>
          <p:cNvSpPr txBox="1"/>
          <p:nvPr/>
        </p:nvSpPr>
        <p:spPr>
          <a:xfrm>
            <a:off x="7094515" y="1562214"/>
            <a:ext cx="16129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FFFF</a:t>
            </a:r>
            <a:r>
              <a:rPr kumimoji="1" lang="en-US" altLang="zh-CN" sz="1400" dirty="0"/>
              <a:t> FFFF FFFF FFFF</a:t>
            </a:r>
            <a:endParaRPr kumimoji="1" lang="zh-CN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D19DF-46CF-A041-AE25-25A831D730C4}"/>
              </a:ext>
            </a:extLst>
          </p:cNvPr>
          <p:cNvSpPr txBox="1"/>
          <p:nvPr/>
        </p:nvSpPr>
        <p:spPr>
          <a:xfrm>
            <a:off x="11255337" y="198115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475ED2-7580-724E-BA96-F6FF5D6A08E3}"/>
              </a:ext>
            </a:extLst>
          </p:cNvPr>
          <p:cNvSpPr txBox="1"/>
          <p:nvPr/>
        </p:nvSpPr>
        <p:spPr>
          <a:xfrm>
            <a:off x="11255336" y="4939692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40FDF-FF85-9B41-BF19-AF66BF181599}"/>
              </a:ext>
            </a:extLst>
          </p:cNvPr>
          <p:cNvSpPr txBox="1"/>
          <p:nvPr/>
        </p:nvSpPr>
        <p:spPr>
          <a:xfrm>
            <a:off x="8349231" y="5924686"/>
            <a:ext cx="3049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程序视角下的虚拟地址空间</a:t>
            </a:r>
          </a:p>
        </p:txBody>
      </p:sp>
    </p:spTree>
    <p:extLst>
      <p:ext uri="{BB962C8B-B14F-4D97-AF65-F5344CB8AC3E}">
        <p14:creationId xmlns:p14="http://schemas.microsoft.com/office/powerpoint/2010/main" val="3947661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7020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66A327-8C21-2741-B91F-6F9ECB1D97BF}"/>
              </a:ext>
            </a:extLst>
          </p:cNvPr>
          <p:cNvSpPr txBox="1"/>
          <p:nvPr/>
        </p:nvSpPr>
        <p:spPr>
          <a:xfrm>
            <a:off x="268438" y="1232876"/>
            <a:ext cx="2551506" cy="378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常规页大小：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KB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VA: 9 + 9 + 9 + 9 + 12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PA: 40 + 12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每个页表的每个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对应多大的连续虚拟内存片？</a:t>
            </a:r>
          </a:p>
        </p:txBody>
      </p:sp>
      <p:sp>
        <p:nvSpPr>
          <p:cNvPr id="69" name="Text Box 381">
            <a:extLst>
              <a:ext uri="{FF2B5EF4-FFF2-40B4-BE49-F238E27FC236}">
                <a16:creationId xmlns:a16="http://schemas.microsoft.com/office/drawing/2014/main" id="{5CB46DD7-072F-6247-B80A-ED5096B5C8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121" y="2540182"/>
            <a:ext cx="469842" cy="28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70" name="Text Box 387">
            <a:extLst>
              <a:ext uri="{FF2B5EF4-FFF2-40B4-BE49-F238E27FC236}">
                <a16:creationId xmlns:a16="http://schemas.microsoft.com/office/drawing/2014/main" id="{AB5927BF-3858-D244-B859-39D052DB0D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0521" y="3797482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page</a:t>
            </a:r>
          </a:p>
        </p:txBody>
      </p:sp>
      <p:sp>
        <p:nvSpPr>
          <p:cNvPr id="71" name="Text Box 388">
            <a:extLst>
              <a:ext uri="{FF2B5EF4-FFF2-40B4-BE49-F238E27FC236}">
                <a16:creationId xmlns:a16="http://schemas.microsoft.com/office/drawing/2014/main" id="{83FFAAA6-ED57-7745-86A4-6C7ED5AA1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346" y="2754494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L1 PT</a:t>
            </a:r>
          </a:p>
        </p:txBody>
      </p:sp>
      <p:sp>
        <p:nvSpPr>
          <p:cNvPr id="72" name="Rectangle 395">
            <a:extLst>
              <a:ext uri="{FF2B5EF4-FFF2-40B4-BE49-F238E27FC236}">
                <a16:creationId xmlns:a16="http://schemas.microsoft.com/office/drawing/2014/main" id="{A287D357-3145-AC4A-B2F8-996F4C58CE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735409" y="1098732"/>
            <a:ext cx="1843087" cy="27305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VPO</a:t>
            </a:r>
          </a:p>
        </p:txBody>
      </p:sp>
      <p:sp>
        <p:nvSpPr>
          <p:cNvPr id="73" name="Text Box 399">
            <a:extLst>
              <a:ext uri="{FF2B5EF4-FFF2-40B4-BE49-F238E27FC236}">
                <a16:creationId xmlns:a16="http://schemas.microsoft.com/office/drawing/2014/main" id="{71265D82-3B3F-9448-9C09-E367B49425E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46759" y="879657"/>
            <a:ext cx="92653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74" name="Line 403">
            <a:extLst>
              <a:ext uri="{FF2B5EF4-FFF2-40B4-BE49-F238E27FC236}">
                <a16:creationId xmlns:a16="http://schemas.microsoft.com/office/drawing/2014/main" id="{12781BB8-B8CE-5448-98CF-7C1F770F651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5721" y="3518082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5" name="Line 404">
            <a:extLst>
              <a:ext uri="{FF2B5EF4-FFF2-40B4-BE49-F238E27FC236}">
                <a16:creationId xmlns:a16="http://schemas.microsoft.com/office/drawing/2014/main" id="{ECC49EA4-3FB4-3748-8808-C0FF6AA83BDA}"/>
              </a:ext>
            </a:extLst>
          </p:cNvPr>
          <p:cNvSpPr>
            <a:spLocks noChangeShapeType="1"/>
          </p:cNvSpPr>
          <p:nvPr/>
        </p:nvSpPr>
        <p:spPr bwMode="auto">
          <a:xfrm>
            <a:off x="9000521" y="3518082"/>
            <a:ext cx="0" cy="18399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6" name="Line 406">
            <a:extLst>
              <a:ext uri="{FF2B5EF4-FFF2-40B4-BE49-F238E27FC236}">
                <a16:creationId xmlns:a16="http://schemas.microsoft.com/office/drawing/2014/main" id="{778B8471-79E7-634E-8258-D534E20DBC76}"/>
              </a:ext>
            </a:extLst>
          </p:cNvPr>
          <p:cNvSpPr>
            <a:spLocks noChangeShapeType="1"/>
          </p:cNvSpPr>
          <p:nvPr/>
        </p:nvSpPr>
        <p:spPr bwMode="auto">
          <a:xfrm>
            <a:off x="7706709" y="3543482"/>
            <a:ext cx="26511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7" name="Rectangle 382">
            <a:extLst>
              <a:ext uri="{FF2B5EF4-FFF2-40B4-BE49-F238E27FC236}">
                <a16:creationId xmlns:a16="http://schemas.microsoft.com/office/drawing/2014/main" id="{B1C4914E-AD9A-1344-9AE0-C641E2AF5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1821" y="2654482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8" name="Text Box 392">
            <a:extLst>
              <a:ext uri="{FF2B5EF4-FFF2-40B4-BE49-F238E27FC236}">
                <a16:creationId xmlns:a16="http://schemas.microsoft.com/office/drawing/2014/main" id="{C49733F2-47FB-4749-B1DB-35ED86416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084" y="1868669"/>
            <a:ext cx="608339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L4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table</a:t>
            </a:r>
          </a:p>
        </p:txBody>
      </p:sp>
      <p:sp>
        <p:nvSpPr>
          <p:cNvPr id="79" name="Rectangle 405">
            <a:extLst>
              <a:ext uri="{FF2B5EF4-FFF2-40B4-BE49-F238E27FC236}">
                <a16:creationId xmlns:a16="http://schemas.microsoft.com/office/drawing/2014/main" id="{E960015E-FACE-8F4E-B1C6-0DA324F1C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4996" y="3416482"/>
            <a:ext cx="758825" cy="2286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L4 PTE</a:t>
            </a:r>
          </a:p>
        </p:txBody>
      </p:sp>
      <p:sp>
        <p:nvSpPr>
          <p:cNvPr id="80" name="Line 407">
            <a:extLst>
              <a:ext uri="{FF2B5EF4-FFF2-40B4-BE49-F238E27FC236}">
                <a16:creationId xmlns:a16="http://schemas.microsoft.com/office/drawing/2014/main" id="{ACD7F2A1-E36B-7E43-8E66-085DE321B5CC}"/>
              </a:ext>
            </a:extLst>
          </p:cNvPr>
          <p:cNvSpPr>
            <a:spLocks noChangeShapeType="1"/>
          </p:cNvSpPr>
          <p:nvPr/>
        </p:nvSpPr>
        <p:spPr bwMode="auto">
          <a:xfrm>
            <a:off x="7706709" y="1371782"/>
            <a:ext cx="7937" cy="2168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1" name="Line 408">
            <a:extLst>
              <a:ext uri="{FF2B5EF4-FFF2-40B4-BE49-F238E27FC236}">
                <a16:creationId xmlns:a16="http://schemas.microsoft.com/office/drawing/2014/main" id="{749A33D4-B20B-D34A-A29F-3B3B23EBC12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2421" y="1371782"/>
            <a:ext cx="0" cy="44370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2" name="Rectangle 409">
            <a:extLst>
              <a:ext uri="{FF2B5EF4-FFF2-40B4-BE49-F238E27FC236}">
                <a16:creationId xmlns:a16="http://schemas.microsoft.com/office/drawing/2014/main" id="{FC7E40EE-8DC1-5F42-995A-EE6D6AC5D6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82459" y="5808844"/>
            <a:ext cx="4495800" cy="287338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</a:p>
        </p:txBody>
      </p:sp>
      <p:sp>
        <p:nvSpPr>
          <p:cNvPr id="83" name="Rectangle 410">
            <a:extLst>
              <a:ext uri="{FF2B5EF4-FFF2-40B4-BE49-F238E27FC236}">
                <a16:creationId xmlns:a16="http://schemas.microsoft.com/office/drawing/2014/main" id="{A9B40354-795D-6843-8A51-F78E7C38A1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78259" y="5808844"/>
            <a:ext cx="1874837" cy="287338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PPO</a:t>
            </a:r>
          </a:p>
        </p:txBody>
      </p:sp>
      <p:sp>
        <p:nvSpPr>
          <p:cNvPr id="84" name="Text Box 411">
            <a:extLst>
              <a:ext uri="{FF2B5EF4-FFF2-40B4-BE49-F238E27FC236}">
                <a16:creationId xmlns:a16="http://schemas.microsoft.com/office/drawing/2014/main" id="{353335EB-DF12-4B47-97C6-B187CEE07A8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258610" y="559929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85" name="Text Box 412">
            <a:extLst>
              <a:ext uri="{FF2B5EF4-FFF2-40B4-BE49-F238E27FC236}">
                <a16:creationId xmlns:a16="http://schemas.microsoft.com/office/drawing/2014/main" id="{949B634C-98EA-D244-8CDA-AB9EB82BEB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446310" y="559929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86" name="Text Box 413">
            <a:extLst>
              <a:ext uri="{FF2B5EF4-FFF2-40B4-BE49-F238E27FC236}">
                <a16:creationId xmlns:a16="http://schemas.microsoft.com/office/drawing/2014/main" id="{4742B3B6-AF7D-7549-8536-0A99888045A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46759" y="5611994"/>
            <a:ext cx="94782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87" name="Line 414">
            <a:extLst>
              <a:ext uri="{FF2B5EF4-FFF2-40B4-BE49-F238E27FC236}">
                <a16:creationId xmlns:a16="http://schemas.microsoft.com/office/drawing/2014/main" id="{568C9F6D-04C7-6345-9760-F28F0ACFD3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71721" y="5359582"/>
            <a:ext cx="1828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8" name="Line 415">
            <a:extLst>
              <a:ext uri="{FF2B5EF4-FFF2-40B4-BE49-F238E27FC236}">
                <a16:creationId xmlns:a16="http://schemas.microsoft.com/office/drawing/2014/main" id="{AF8B9ADC-8FC3-704A-A2BB-624F72527E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1721" y="5357994"/>
            <a:ext cx="0" cy="4333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9" name="Text Box 416">
            <a:extLst>
              <a:ext uri="{FF2B5EF4-FFF2-40B4-BE49-F238E27FC236}">
                <a16:creationId xmlns:a16="http://schemas.microsoft.com/office/drawing/2014/main" id="{2643D34D-FDD3-C346-AA27-EA070F83E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35621" y="2946582"/>
            <a:ext cx="1148438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Offset into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</a:t>
            </a:r>
          </a:p>
        </p:txBody>
      </p:sp>
      <p:sp>
        <p:nvSpPr>
          <p:cNvPr id="90" name="Rectangle 417">
            <a:extLst>
              <a:ext uri="{FF2B5EF4-FFF2-40B4-BE49-F238E27FC236}">
                <a16:creationId xmlns:a16="http://schemas.microsoft.com/office/drawing/2014/main" id="{D9C07BFF-D177-7B42-A8D0-173E4E76BF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9534" y="1092382"/>
            <a:ext cx="1277937" cy="280987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3</a:t>
            </a:r>
          </a:p>
        </p:txBody>
      </p:sp>
      <p:sp>
        <p:nvSpPr>
          <p:cNvPr id="91" name="Rectangle 418">
            <a:extLst>
              <a:ext uri="{FF2B5EF4-FFF2-40B4-BE49-F238E27FC236}">
                <a16:creationId xmlns:a16="http://schemas.microsoft.com/office/drawing/2014/main" id="{9F366E59-97DC-B044-9FCB-DFFEFCC1BE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57471" y="1098732"/>
            <a:ext cx="1277938" cy="27305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4</a:t>
            </a:r>
          </a:p>
        </p:txBody>
      </p:sp>
      <p:sp>
        <p:nvSpPr>
          <p:cNvPr id="92" name="Rectangle 419">
            <a:extLst>
              <a:ext uri="{FF2B5EF4-FFF2-40B4-BE49-F238E27FC236}">
                <a16:creationId xmlns:a16="http://schemas.microsoft.com/office/drawing/2014/main" id="{A09D303A-BE81-F14E-B580-A9B9BDBBAC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7946" y="1092382"/>
            <a:ext cx="1277938" cy="280987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2</a:t>
            </a:r>
          </a:p>
        </p:txBody>
      </p:sp>
      <p:sp>
        <p:nvSpPr>
          <p:cNvPr id="93" name="Rectangle 420">
            <a:extLst>
              <a:ext uri="{FF2B5EF4-FFF2-40B4-BE49-F238E27FC236}">
                <a16:creationId xmlns:a16="http://schemas.microsoft.com/office/drawing/2014/main" id="{B5E23B21-ED5A-0446-B30A-2D3CBA430E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30009" y="1090794"/>
            <a:ext cx="1277937" cy="280988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1</a:t>
            </a:r>
          </a:p>
        </p:txBody>
      </p:sp>
      <p:sp>
        <p:nvSpPr>
          <p:cNvPr id="94" name="Line 430">
            <a:extLst>
              <a:ext uri="{FF2B5EF4-FFF2-40B4-BE49-F238E27FC236}">
                <a16:creationId xmlns:a16="http://schemas.microsoft.com/office/drawing/2014/main" id="{15F0FF45-FC9E-3B4F-912E-34A2F48A298C}"/>
              </a:ext>
            </a:extLst>
          </p:cNvPr>
          <p:cNvSpPr>
            <a:spLocks noChangeShapeType="1"/>
          </p:cNvSpPr>
          <p:nvPr/>
        </p:nvSpPr>
        <p:spPr bwMode="auto">
          <a:xfrm>
            <a:off x="7435246" y="3540307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5" name="Line 431">
            <a:extLst>
              <a:ext uri="{FF2B5EF4-FFF2-40B4-BE49-F238E27FC236}">
                <a16:creationId xmlns:a16="http://schemas.microsoft.com/office/drawing/2014/main" id="{1B82D818-7E85-E944-8E2C-36D937B8644D}"/>
              </a:ext>
            </a:extLst>
          </p:cNvPr>
          <p:cNvSpPr>
            <a:spLocks noChangeShapeType="1"/>
          </p:cNvSpPr>
          <p:nvPr/>
        </p:nvSpPr>
        <p:spPr bwMode="auto">
          <a:xfrm>
            <a:off x="7614634" y="2659244"/>
            <a:ext cx="9525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6" name="Line 432">
            <a:extLst>
              <a:ext uri="{FF2B5EF4-FFF2-40B4-BE49-F238E27FC236}">
                <a16:creationId xmlns:a16="http://schemas.microsoft.com/office/drawing/2014/main" id="{CB04F641-7426-7949-B72D-B7FE8C0C7C0A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4159" y="2659244"/>
            <a:ext cx="344487" cy="47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7" name="Rectangle 435">
            <a:extLst>
              <a:ext uri="{FF2B5EF4-FFF2-40B4-BE49-F238E27FC236}">
                <a16:creationId xmlns:a16="http://schemas.microsoft.com/office/drawing/2014/main" id="{2058DD09-43A1-774B-ACAF-058B30905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547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8" name="Text Box 437">
            <a:extLst>
              <a:ext uri="{FF2B5EF4-FFF2-40B4-BE49-F238E27FC236}">
                <a16:creationId xmlns:a16="http://schemas.microsoft.com/office/drawing/2014/main" id="{A978D564-7138-0241-A57C-B4A32FC116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9734" y="1868669"/>
            <a:ext cx="1148087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middle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99" name="Rectangle 438">
            <a:extLst>
              <a:ext uri="{FF2B5EF4-FFF2-40B4-BE49-F238E27FC236}">
                <a16:creationId xmlns:a16="http://schemas.microsoft.com/office/drawing/2014/main" id="{F89835E6-4E59-6042-8469-1B56AE3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8646" y="3426007"/>
            <a:ext cx="758825" cy="228600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PTE</a:t>
            </a:r>
          </a:p>
        </p:txBody>
      </p:sp>
      <p:sp>
        <p:nvSpPr>
          <p:cNvPr id="100" name="Line 439">
            <a:extLst>
              <a:ext uri="{FF2B5EF4-FFF2-40B4-BE49-F238E27FC236}">
                <a16:creationId xmlns:a16="http://schemas.microsoft.com/office/drawing/2014/main" id="{A37B8A81-610E-5C4C-94FC-A81EA3643DF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27184" y="1381307"/>
            <a:ext cx="11112" cy="215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1" name="Line 440">
            <a:extLst>
              <a:ext uri="{FF2B5EF4-FFF2-40B4-BE49-F238E27FC236}">
                <a16:creationId xmlns:a16="http://schemas.microsoft.com/office/drawing/2014/main" id="{7E8AFF2C-7318-0948-9B56-552213E4866F}"/>
              </a:ext>
            </a:extLst>
          </p:cNvPr>
          <p:cNvSpPr>
            <a:spLocks noChangeShapeType="1"/>
          </p:cNvSpPr>
          <p:nvPr/>
        </p:nvSpPr>
        <p:spPr bwMode="auto">
          <a:xfrm>
            <a:off x="6438296" y="354665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2" name="Line 444">
            <a:extLst>
              <a:ext uri="{FF2B5EF4-FFF2-40B4-BE49-F238E27FC236}">
                <a16:creationId xmlns:a16="http://schemas.microsoft.com/office/drawing/2014/main" id="{F62CFB83-E42C-6F42-A383-A11A68C3CB9A}"/>
              </a:ext>
            </a:extLst>
          </p:cNvPr>
          <p:cNvSpPr>
            <a:spLocks noChangeShapeType="1"/>
          </p:cNvSpPr>
          <p:nvPr/>
        </p:nvSpPr>
        <p:spPr bwMode="auto">
          <a:xfrm>
            <a:off x="6139846" y="3545069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3" name="Line 445">
            <a:extLst>
              <a:ext uri="{FF2B5EF4-FFF2-40B4-BE49-F238E27FC236}">
                <a16:creationId xmlns:a16="http://schemas.microsoft.com/office/drawing/2014/main" id="{1FC2D733-05F9-F448-8137-E0809177BC6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0821" y="2662419"/>
            <a:ext cx="0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4" name="Rectangle 447">
            <a:extLst>
              <a:ext uri="{FF2B5EF4-FFF2-40B4-BE49-F238E27FC236}">
                <a16:creationId xmlns:a16="http://schemas.microsoft.com/office/drawing/2014/main" id="{4F1A3C13-30EF-EC4B-82B9-0732BD116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007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5" name="Text Box 449">
            <a:extLst>
              <a:ext uri="{FF2B5EF4-FFF2-40B4-BE49-F238E27FC236}">
                <a16:creationId xmlns:a16="http://schemas.microsoft.com/office/drawing/2014/main" id="{84D1DAC2-EF09-224A-8238-3D39230B4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9048" y="1868669"/>
            <a:ext cx="1030730" cy="800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upper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106" name="Rectangle 450">
            <a:extLst>
              <a:ext uri="{FF2B5EF4-FFF2-40B4-BE49-F238E27FC236}">
                <a16:creationId xmlns:a16="http://schemas.microsoft.com/office/drawing/2014/main" id="{5303F358-41AE-2244-9F59-76169A95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3246" y="3426007"/>
            <a:ext cx="758825" cy="228600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PTE</a:t>
            </a:r>
          </a:p>
        </p:txBody>
      </p:sp>
      <p:sp>
        <p:nvSpPr>
          <p:cNvPr id="107" name="Line 451">
            <a:extLst>
              <a:ext uri="{FF2B5EF4-FFF2-40B4-BE49-F238E27FC236}">
                <a16:creationId xmlns:a16="http://schemas.microsoft.com/office/drawing/2014/main" id="{75609A16-128E-AC46-B598-D8D51917B2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2896" y="1381307"/>
            <a:ext cx="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Line 452">
            <a:extLst>
              <a:ext uri="{FF2B5EF4-FFF2-40B4-BE49-F238E27FC236}">
                <a16:creationId xmlns:a16="http://schemas.microsoft.com/office/drawing/2014/main" id="{C1F9D3C9-3988-2847-8FB5-2EC2DA17A8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2896" y="354030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9" name="Line 456">
            <a:extLst>
              <a:ext uri="{FF2B5EF4-FFF2-40B4-BE49-F238E27FC236}">
                <a16:creationId xmlns:a16="http://schemas.microsoft.com/office/drawing/2014/main" id="{95A1324A-F81C-4942-98A3-F79DC0B1745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3496" y="3540307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0" name="Rectangle 459">
            <a:extLst>
              <a:ext uri="{FF2B5EF4-FFF2-40B4-BE49-F238E27FC236}">
                <a16:creationId xmlns:a16="http://schemas.microsoft.com/office/drawing/2014/main" id="{B3641125-9A82-B049-8578-FF1EB2378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372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1" name="Text Box 461">
            <a:extLst>
              <a:ext uri="{FF2B5EF4-FFF2-40B4-BE49-F238E27FC236}">
                <a16:creationId xmlns:a16="http://schemas.microsoft.com/office/drawing/2014/main" id="{A49F30D8-0C78-B146-A1F0-60B380F3AB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0684" y="1868669"/>
            <a:ext cx="1105044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global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112" name="Rectangle 462">
            <a:extLst>
              <a:ext uri="{FF2B5EF4-FFF2-40B4-BE49-F238E27FC236}">
                <a16:creationId xmlns:a16="http://schemas.microsoft.com/office/drawing/2014/main" id="{64780FEB-B565-3D45-BCC9-D6CDF6934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6896" y="3426007"/>
            <a:ext cx="758825" cy="2286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PTE</a:t>
            </a:r>
          </a:p>
        </p:txBody>
      </p:sp>
      <p:sp>
        <p:nvSpPr>
          <p:cNvPr id="113" name="Line 463">
            <a:extLst>
              <a:ext uri="{FF2B5EF4-FFF2-40B4-BE49-F238E27FC236}">
                <a16:creationId xmlns:a16="http://schemas.microsoft.com/office/drawing/2014/main" id="{72FC4918-47D4-2046-AB18-8A9A0167D64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53846" y="1381307"/>
            <a:ext cx="1270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4" name="Line 464">
            <a:extLst>
              <a:ext uri="{FF2B5EF4-FFF2-40B4-BE49-F238E27FC236}">
                <a16:creationId xmlns:a16="http://schemas.microsoft.com/office/drawing/2014/main" id="{03F2E3C1-7A6D-524C-A69B-A6CF6BADF9A8}"/>
              </a:ext>
            </a:extLst>
          </p:cNvPr>
          <p:cNvSpPr>
            <a:spLocks noChangeShapeType="1"/>
          </p:cNvSpPr>
          <p:nvPr/>
        </p:nvSpPr>
        <p:spPr bwMode="auto">
          <a:xfrm>
            <a:off x="3866546" y="353395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5" name="Line 467">
            <a:extLst>
              <a:ext uri="{FF2B5EF4-FFF2-40B4-BE49-F238E27FC236}">
                <a16:creationId xmlns:a16="http://schemas.microsoft.com/office/drawing/2014/main" id="{07912804-F773-1241-90AA-8C23189A7E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88696" y="2679882"/>
            <a:ext cx="822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6" name="Text Box 471">
            <a:extLst>
              <a:ext uri="{FF2B5EF4-FFF2-40B4-BE49-F238E27FC236}">
                <a16:creationId xmlns:a16="http://schemas.microsoft.com/office/drawing/2014/main" id="{9F050273-3759-6C4C-A2FF-FF782A57ABA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529697" y="246874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17" name="Text Box 473">
            <a:extLst>
              <a:ext uri="{FF2B5EF4-FFF2-40B4-BE49-F238E27FC236}">
                <a16:creationId xmlns:a16="http://schemas.microsoft.com/office/drawing/2014/main" id="{C4E08B64-AE19-6243-8D97-61FFDE26CD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0796" y="2570344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18" name="Line 457">
            <a:extLst>
              <a:ext uri="{FF2B5EF4-FFF2-40B4-BE49-F238E27FC236}">
                <a16:creationId xmlns:a16="http://schemas.microsoft.com/office/drawing/2014/main" id="{1B859D80-82CC-E146-9312-77C2423DD096}"/>
              </a:ext>
            </a:extLst>
          </p:cNvPr>
          <p:cNvSpPr>
            <a:spLocks noChangeShapeType="1"/>
          </p:cNvSpPr>
          <p:nvPr/>
        </p:nvSpPr>
        <p:spPr bwMode="auto">
          <a:xfrm>
            <a:off x="5042884" y="2662419"/>
            <a:ext cx="0" cy="8778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9" name="Line 458">
            <a:extLst>
              <a:ext uri="{FF2B5EF4-FFF2-40B4-BE49-F238E27FC236}">
                <a16:creationId xmlns:a16="http://schemas.microsoft.com/office/drawing/2014/main" id="{D546EB76-873E-7C47-A8B8-7AF15B2A799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2409" y="2664007"/>
            <a:ext cx="344487" cy="4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0" name="Text Box 476">
            <a:extLst>
              <a:ext uri="{FF2B5EF4-FFF2-40B4-BE49-F238E27FC236}">
                <a16:creationId xmlns:a16="http://schemas.microsoft.com/office/drawing/2014/main" id="{9C8267B1-13A4-8D4D-A407-4FD3A6ABF86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060047" y="2432232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1" name="Text Box 477">
            <a:extLst>
              <a:ext uri="{FF2B5EF4-FFF2-40B4-BE49-F238E27FC236}">
                <a16:creationId xmlns:a16="http://schemas.microsoft.com/office/drawing/2014/main" id="{89DB8D72-688E-7645-A734-C0CC22988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9084" y="2533832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2" name="Line 446">
            <a:extLst>
              <a:ext uri="{FF2B5EF4-FFF2-40B4-BE49-F238E27FC236}">
                <a16:creationId xmlns:a16="http://schemas.microsoft.com/office/drawing/2014/main" id="{70F715BF-C21B-F747-B2DF-815B8572C10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9234" y="2662419"/>
            <a:ext cx="392112" cy="127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3" name="Text Box 479">
            <a:extLst>
              <a:ext uri="{FF2B5EF4-FFF2-40B4-BE49-F238E27FC236}">
                <a16:creationId xmlns:a16="http://schemas.microsoft.com/office/drawing/2014/main" id="{5CE1D1BE-25BA-4546-A441-B23FC9D0A3C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380847" y="2451282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4" name="Text Box 480">
            <a:extLst>
              <a:ext uri="{FF2B5EF4-FFF2-40B4-BE49-F238E27FC236}">
                <a16:creationId xmlns:a16="http://schemas.microsoft.com/office/drawing/2014/main" id="{87F8792B-F66E-F84F-9508-13674BE3B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7184" y="2552882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5" name="Text Box 482">
            <a:extLst>
              <a:ext uri="{FF2B5EF4-FFF2-40B4-BE49-F238E27FC236}">
                <a16:creationId xmlns:a16="http://schemas.microsoft.com/office/drawing/2014/main" id="{F99A93B4-D737-7F46-8427-4E20A587890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655610" y="24274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6" name="Text Box 483">
            <a:extLst>
              <a:ext uri="{FF2B5EF4-FFF2-40B4-BE49-F238E27FC236}">
                <a16:creationId xmlns:a16="http://schemas.microsoft.com/office/drawing/2014/main" id="{0107D6FA-2882-904E-805D-B9187275AD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4646" y="2529069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7" name="Text Box 485">
            <a:extLst>
              <a:ext uri="{FF2B5EF4-FFF2-40B4-BE49-F238E27FC236}">
                <a16:creationId xmlns:a16="http://schemas.microsoft.com/office/drawing/2014/main" id="{09DE0BEC-CEAF-7E4C-8224-903BBA033FF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801660" y="51325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8" name="Text Box 486">
            <a:extLst>
              <a:ext uri="{FF2B5EF4-FFF2-40B4-BE49-F238E27FC236}">
                <a16:creationId xmlns:a16="http://schemas.microsoft.com/office/drawing/2014/main" id="{59AA7952-CE51-0043-B1DF-4199F811D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0696" y="5221469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9" name="Text Box 488">
            <a:extLst>
              <a:ext uri="{FF2B5EF4-FFF2-40B4-BE49-F238E27FC236}">
                <a16:creationId xmlns:a16="http://schemas.microsoft.com/office/drawing/2014/main" id="{CD188F35-0237-2246-BE34-178E115C81C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181322" y="32402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30" name="Text Box 489">
            <a:extLst>
              <a:ext uri="{FF2B5EF4-FFF2-40B4-BE49-F238E27FC236}">
                <a16:creationId xmlns:a16="http://schemas.microsoft.com/office/drawing/2014/main" id="{D237516F-2CA0-0042-9D69-937734172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21296" y="3229157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35" name="Text Box 394">
            <a:extLst>
              <a:ext uri="{FF2B5EF4-FFF2-40B4-BE49-F238E27FC236}">
                <a16:creationId xmlns:a16="http://schemas.microsoft.com/office/drawing/2014/main" id="{51BD760F-022F-F048-B78E-9A350F546F3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4392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6" name="Text Box 396">
            <a:extLst>
              <a:ext uri="{FF2B5EF4-FFF2-40B4-BE49-F238E27FC236}">
                <a16:creationId xmlns:a16="http://schemas.microsoft.com/office/drawing/2014/main" id="{5C9841A8-69AA-E04D-AFD9-BAE7B2A2592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991937" y="854910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7" name="Text Box 397">
            <a:extLst>
              <a:ext uri="{FF2B5EF4-FFF2-40B4-BE49-F238E27FC236}">
                <a16:creationId xmlns:a16="http://schemas.microsoft.com/office/drawing/2014/main" id="{F3364DE6-1DE2-DF4B-94BD-1CA1379F330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521717" y="854910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38" name="Text Box 465">
            <a:extLst>
              <a:ext uri="{FF2B5EF4-FFF2-40B4-BE49-F238E27FC236}">
                <a16:creationId xmlns:a16="http://schemas.microsoft.com/office/drawing/2014/main" id="{89533DE9-56E0-6B4B-89EE-C4A8A34B510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6965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9" name="Text Box 466">
            <a:extLst>
              <a:ext uri="{FF2B5EF4-FFF2-40B4-BE49-F238E27FC236}">
                <a16:creationId xmlns:a16="http://schemas.microsoft.com/office/drawing/2014/main" id="{EE6701B1-7721-7E46-BBFD-F4EFB5BCA15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1057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40" name="Text Box 505">
            <a:extLst>
              <a:ext uri="{FF2B5EF4-FFF2-40B4-BE49-F238E27FC236}">
                <a16:creationId xmlns:a16="http://schemas.microsoft.com/office/drawing/2014/main" id="{78633E5E-3AAD-BA4B-937A-AF8217AC6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4385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512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1" name="Text Box 507">
            <a:extLst>
              <a:ext uri="{FF2B5EF4-FFF2-40B4-BE49-F238E27FC236}">
                <a16:creationId xmlns:a16="http://schemas.microsoft.com/office/drawing/2014/main" id="{E54012F6-6B6C-1342-8F5C-EE0879128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5971" y="4292645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1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2" name="Text Box 508">
            <a:extLst>
              <a:ext uri="{FF2B5EF4-FFF2-40B4-BE49-F238E27FC236}">
                <a16:creationId xmlns:a16="http://schemas.microsoft.com/office/drawing/2014/main" id="{4514B89D-5E87-4C40-A1C3-BB9DDCA31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9784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2 MB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3" name="Text Box 509">
            <a:extLst>
              <a:ext uri="{FF2B5EF4-FFF2-40B4-BE49-F238E27FC236}">
                <a16:creationId xmlns:a16="http://schemas.microsoft.com/office/drawing/2014/main" id="{CFE94A3B-D314-0047-A892-8ECDD999E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659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4 KB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</p:spTree>
    <p:extLst>
      <p:ext uri="{BB962C8B-B14F-4D97-AF65-F5344CB8AC3E}">
        <p14:creationId xmlns:p14="http://schemas.microsoft.com/office/powerpoint/2010/main" val="4267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 animBg="1"/>
      <p:bldP spid="73" grpId="0"/>
      <p:bldP spid="74" grpId="0" animBg="1"/>
      <p:bldP spid="75" grpId="0" animBg="1"/>
      <p:bldP spid="76" grpId="0" animBg="1"/>
      <p:bldP spid="77" grpId="0" animBg="1"/>
      <p:bldP spid="78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6" grpId="0" animBg="1"/>
      <p:bldP spid="107" grpId="0" animBg="1"/>
      <p:bldP spid="108" grpId="0" animBg="1"/>
      <p:bldP spid="109" grpId="0" animBg="1"/>
      <p:bldP spid="112" grpId="0" animBg="1"/>
      <p:bldP spid="113" grpId="0" animBg="1"/>
      <p:bldP spid="114" grpId="0" animBg="1"/>
      <p:bldP spid="118" grpId="0" animBg="1"/>
      <p:bldP spid="119" grpId="0" animBg="1"/>
      <p:bldP spid="120" grpId="0"/>
      <p:bldP spid="121" grpId="0"/>
      <p:bldP spid="122" grpId="0" animBg="1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7020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96B51C-15C3-744C-A3DE-A1914A6084F5}"/>
              </a:ext>
            </a:extLst>
          </p:cNvPr>
          <p:cNvGrpSpPr/>
          <p:nvPr/>
        </p:nvGrpSpPr>
        <p:grpSpPr>
          <a:xfrm>
            <a:off x="348973" y="1783687"/>
            <a:ext cx="2892956" cy="3187933"/>
            <a:chOff x="386259" y="1625136"/>
            <a:chExt cx="3584402" cy="4081551"/>
          </a:xfrm>
        </p:grpSpPr>
        <p:sp>
          <p:nvSpPr>
            <p:cNvPr id="7" name="Rounded Rectangle 27">
              <a:extLst>
                <a:ext uri="{FF2B5EF4-FFF2-40B4-BE49-F238E27FC236}">
                  <a16:creationId xmlns:a16="http://schemas.microsoft.com/office/drawing/2014/main" id="{5605038B-FBCB-7B41-9A66-A6ED464CB4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53960" y="2071865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" name="Rounded Rectangle 27">
              <a:extLst>
                <a:ext uri="{FF2B5EF4-FFF2-40B4-BE49-F238E27FC236}">
                  <a16:creationId xmlns:a16="http://schemas.microsoft.com/office/drawing/2014/main" id="{0350F6FE-E761-3E44-BEA4-F318B2BFAF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308160" y="2095676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9" name="그룹 10">
              <a:extLst>
                <a:ext uri="{FF2B5EF4-FFF2-40B4-BE49-F238E27FC236}">
                  <a16:creationId xmlns:a16="http://schemas.microsoft.com/office/drawing/2014/main" id="{F288E247-EC10-8548-BB30-90EC08435F48}"/>
                </a:ext>
              </a:extLst>
            </p:cNvPr>
            <p:cNvGrpSpPr/>
            <p:nvPr/>
          </p:nvGrpSpPr>
          <p:grpSpPr>
            <a:xfrm>
              <a:off x="645254" y="3895897"/>
              <a:ext cx="1219200" cy="1601788"/>
              <a:chOff x="906463" y="2564178"/>
              <a:chExt cx="1219200" cy="1601788"/>
            </a:xfrm>
          </p:grpSpPr>
          <p:sp>
            <p:nvSpPr>
              <p:cNvPr id="13" name="Rounded Rectangle 27">
                <a:extLst>
                  <a:ext uri="{FF2B5EF4-FFF2-40B4-BE49-F238E27FC236}">
                    <a16:creationId xmlns:a16="http://schemas.microsoft.com/office/drawing/2014/main" id="{DB41E23C-306B-AC41-9CDE-D678D7B0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715169" y="2755472"/>
                <a:ext cx="1601788" cy="1219200"/>
              </a:xfrm>
              <a:prstGeom prst="roundRect">
                <a:avLst>
                  <a:gd name="adj" fmla="val 16667"/>
                </a:avLst>
              </a:prstGeom>
              <a:noFill/>
              <a:ln w="4445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ct val="65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75000"/>
                  <a:buFont typeface="Monotype Sorts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100000"/>
                  <a:buChar char="-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defTabSz="914400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endParaRPr lang="en-US" altLang="en-US" sz="1800">
                  <a:solidFill>
                    <a:srgbClr val="000000"/>
                  </a:solidFill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930A664-0520-3A4A-8936-0F24E54038F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19792" y="3172155"/>
                <a:ext cx="1205871" cy="433455"/>
              </a:xfrm>
              <a:prstGeom prst="rect">
                <a:avLst/>
              </a:prstGeom>
              <a:solidFill>
                <a:srgbClr val="C0C0C0">
                  <a:alpha val="54117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ct val="65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75000"/>
                  <a:buFont typeface="Monotype Sorts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100000"/>
                  <a:buChar char="-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defTabSz="914400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b="1" dirty="0">
                    <a:solidFill>
                      <a:srgbClr val="FFFFFF"/>
                    </a:solidFill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CORE 2</a:t>
                </a:r>
              </a:p>
            </p:txBody>
          </p:sp>
        </p:grpSp>
        <p:sp>
          <p:nvSpPr>
            <p:cNvPr id="10" name="Rounded Rectangle 27">
              <a:extLst>
                <a:ext uri="{FF2B5EF4-FFF2-40B4-BE49-F238E27FC236}">
                  <a16:creationId xmlns:a16="http://schemas.microsoft.com/office/drawing/2014/main" id="{45F9251B-CA05-5B46-948B-F14298ABFB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308160" y="4111003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2" name="Rectangle 460">
              <a:extLst>
                <a:ext uri="{FF2B5EF4-FFF2-40B4-BE49-F238E27FC236}">
                  <a16:creationId xmlns:a16="http://schemas.microsoft.com/office/drawing/2014/main" id="{4EC7BF89-E924-194D-AC8A-C52DCD8D0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259" y="1625136"/>
              <a:ext cx="3584402" cy="4081551"/>
            </a:xfrm>
            <a:prstGeom prst="rect">
              <a:avLst/>
            </a:prstGeom>
            <a:noFill/>
            <a:ln w="12700">
              <a:solidFill>
                <a:srgbClr val="00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Box 461">
            <a:extLst>
              <a:ext uri="{FF2B5EF4-FFF2-40B4-BE49-F238E27FC236}">
                <a16:creationId xmlns:a16="http://schemas.microsoft.com/office/drawing/2014/main" id="{B2F24333-18F9-3349-94EF-21AD18134F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123" y="1394847"/>
            <a:ext cx="2937401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t>Processor package</a:t>
            </a:r>
          </a:p>
        </p:txBody>
      </p:sp>
      <p:sp>
        <p:nvSpPr>
          <p:cNvPr id="16" name="Rectangle 406">
            <a:extLst>
              <a:ext uri="{FF2B5EF4-FFF2-40B4-BE49-F238E27FC236}">
                <a16:creationId xmlns:a16="http://schemas.microsoft.com/office/drawing/2014/main" id="{3593998F-484B-7842-B98F-4010AA4CA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348" y="2331653"/>
            <a:ext cx="1481137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KB, 8-way</a:t>
            </a:r>
          </a:p>
        </p:txBody>
      </p:sp>
      <p:sp>
        <p:nvSpPr>
          <p:cNvPr id="17" name="Rectangle 408">
            <a:extLst>
              <a:ext uri="{FF2B5EF4-FFF2-40B4-BE49-F238E27FC236}">
                <a16:creationId xmlns:a16="http://schemas.microsoft.com/office/drawing/2014/main" id="{EB863F93-1591-1C47-B816-962B9F6A5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2785" y="3084593"/>
            <a:ext cx="2578100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L2 unified 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256 KB, 8-way</a:t>
            </a:r>
          </a:p>
        </p:txBody>
      </p:sp>
      <p:sp>
        <p:nvSpPr>
          <p:cNvPr id="18" name="Line 409">
            <a:extLst>
              <a:ext uri="{FF2B5EF4-FFF2-40B4-BE49-F238E27FC236}">
                <a16:creationId xmlns:a16="http://schemas.microsoft.com/office/drawing/2014/main" id="{31147AF9-2978-644B-838D-47832E3D0E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1885" y="2033615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Line 410">
            <a:extLst>
              <a:ext uri="{FF2B5EF4-FFF2-40B4-BE49-F238E27FC236}">
                <a16:creationId xmlns:a16="http://schemas.microsoft.com/office/drawing/2014/main" id="{CC332157-7463-8D42-B7FE-9CC572D43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339185" y="280224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Line 411">
            <a:extLst>
              <a:ext uri="{FF2B5EF4-FFF2-40B4-BE49-F238E27FC236}">
                <a16:creationId xmlns:a16="http://schemas.microsoft.com/office/drawing/2014/main" id="{8DF43DFE-C5A9-D84A-B4A1-E654E48C37C2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3048" y="280224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Rectangle 426">
            <a:extLst>
              <a:ext uri="{FF2B5EF4-FFF2-40B4-BE49-F238E27FC236}">
                <a16:creationId xmlns:a16="http://schemas.microsoft.com/office/drawing/2014/main" id="{1C4418C9-C1B9-8B41-8348-E6FF32FCE1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648" y="4790472"/>
            <a:ext cx="2166937" cy="755306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L3 unified 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8 MB, 16-way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(shared by all cores)</a:t>
            </a:r>
          </a:p>
        </p:txBody>
      </p:sp>
      <p:sp>
        <p:nvSpPr>
          <p:cNvPr id="22" name="Rectangle 427">
            <a:extLst>
              <a:ext uri="{FF2B5EF4-FFF2-40B4-BE49-F238E27FC236}">
                <a16:creationId xmlns:a16="http://schemas.microsoft.com/office/drawing/2014/main" id="{30517852-A66E-BD46-B366-68E2644A97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8485" y="5958917"/>
            <a:ext cx="2781300" cy="554247"/>
          </a:xfrm>
          <a:prstGeom prst="rect">
            <a:avLst/>
          </a:prstGeom>
          <a:solidFill>
            <a:srgbClr val="E5E6F6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Main memory</a:t>
            </a:r>
          </a:p>
        </p:txBody>
      </p:sp>
      <p:sp>
        <p:nvSpPr>
          <p:cNvPr id="23" name="Line 432">
            <a:extLst>
              <a:ext uri="{FF2B5EF4-FFF2-40B4-BE49-F238E27FC236}">
                <a16:creationId xmlns:a16="http://schemas.microsoft.com/office/drawing/2014/main" id="{A253B1DD-99D8-1E41-ACD8-FB86039676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3048" y="204930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Rectangle 434">
            <a:extLst>
              <a:ext uri="{FF2B5EF4-FFF2-40B4-BE49-F238E27FC236}">
                <a16:creationId xmlns:a16="http://schemas.microsoft.com/office/drawing/2014/main" id="{416B52B7-1A94-834F-80FD-366339858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8648" y="1568256"/>
            <a:ext cx="1054100" cy="470587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Registers</a:t>
            </a:r>
          </a:p>
        </p:txBody>
      </p:sp>
      <p:sp>
        <p:nvSpPr>
          <p:cNvPr id="25" name="Rectangle 435">
            <a:extLst>
              <a:ext uri="{FF2B5EF4-FFF2-40B4-BE49-F238E27FC236}">
                <a16:creationId xmlns:a16="http://schemas.microsoft.com/office/drawing/2014/main" id="{02CD9F2D-E088-4C49-A010-3A8B103FD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8585" y="2331653"/>
            <a:ext cx="18240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 entries, 4-way</a:t>
            </a:r>
          </a:p>
        </p:txBody>
      </p:sp>
      <p:sp>
        <p:nvSpPr>
          <p:cNvPr id="26" name="Rectangle 436">
            <a:extLst>
              <a:ext uri="{FF2B5EF4-FFF2-40B4-BE49-F238E27FC236}">
                <a16:creationId xmlns:a16="http://schemas.microsoft.com/office/drawing/2014/main" id="{C1B76FE3-AA01-D84B-BECC-554A4B154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9785" y="2331653"/>
            <a:ext cx="18240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128 entries, 4-way</a:t>
            </a:r>
          </a:p>
        </p:txBody>
      </p:sp>
      <p:sp>
        <p:nvSpPr>
          <p:cNvPr id="27" name="Rectangle 438">
            <a:extLst>
              <a:ext uri="{FF2B5EF4-FFF2-40B4-BE49-F238E27FC236}">
                <a16:creationId xmlns:a16="http://schemas.microsoft.com/office/drawing/2014/main" id="{DDD39AA1-56DD-3241-A349-1392B528A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8785" y="3095050"/>
            <a:ext cx="31575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L2  unified 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512 entries, 4-way</a:t>
            </a:r>
          </a:p>
        </p:txBody>
      </p:sp>
      <p:sp>
        <p:nvSpPr>
          <p:cNvPr id="28" name="Line 439">
            <a:extLst>
              <a:ext uri="{FF2B5EF4-FFF2-40B4-BE49-F238E27FC236}">
                <a16:creationId xmlns:a16="http://schemas.microsoft.com/office/drawing/2014/main" id="{9DBB8100-7FE7-2D4B-942E-B2A316FB68E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748" y="2807469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Line 440">
            <a:extLst>
              <a:ext uri="{FF2B5EF4-FFF2-40B4-BE49-F238E27FC236}">
                <a16:creationId xmlns:a16="http://schemas.microsoft.com/office/drawing/2014/main" id="{A27F391F-DBD9-C44A-9927-51C31F74C73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58948" y="2812698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441">
            <a:extLst>
              <a:ext uri="{FF2B5EF4-FFF2-40B4-BE49-F238E27FC236}">
                <a16:creationId xmlns:a16="http://schemas.microsoft.com/office/drawing/2014/main" id="{94974B22-0418-6C4B-8DE0-8C1B9F6D8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6448" y="2342111"/>
            <a:ext cx="1481137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i-cache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KB, 8-way</a:t>
            </a:r>
          </a:p>
        </p:txBody>
      </p:sp>
      <p:sp>
        <p:nvSpPr>
          <p:cNvPr id="31" name="Line 442">
            <a:extLst>
              <a:ext uri="{FF2B5EF4-FFF2-40B4-BE49-F238E27FC236}">
                <a16:creationId xmlns:a16="http://schemas.microsoft.com/office/drawing/2014/main" id="{5B064618-202A-7C42-BC80-20204253B01E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448" y="2033615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Line 444">
            <a:extLst>
              <a:ext uri="{FF2B5EF4-FFF2-40B4-BE49-F238E27FC236}">
                <a16:creationId xmlns:a16="http://schemas.microsoft.com/office/drawing/2014/main" id="{6770EE73-5502-964A-9C6A-3F1C629EFE7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58948" y="204930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Rectangle 445">
            <a:extLst>
              <a:ext uri="{FF2B5EF4-FFF2-40B4-BE49-F238E27FC236}">
                <a16:creationId xmlns:a16="http://schemas.microsoft.com/office/drawing/2014/main" id="{737C1175-325B-EE49-9DE3-2B0F4EBDB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85" y="1578714"/>
            <a:ext cx="2336800" cy="470587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MMU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addr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translation)</a:t>
            </a:r>
          </a:p>
        </p:txBody>
      </p:sp>
      <p:sp>
        <p:nvSpPr>
          <p:cNvPr id="34" name="Rectangle 450">
            <a:extLst>
              <a:ext uri="{FF2B5EF4-FFF2-40B4-BE49-F238E27FC236}">
                <a16:creationId xmlns:a16="http://schemas.microsoft.com/office/drawing/2014/main" id="{1C1300B9-5C21-704F-AC95-D20A73337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9648" y="1568256"/>
            <a:ext cx="1054100" cy="470587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Instruction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fetch</a:t>
            </a:r>
          </a:p>
        </p:txBody>
      </p:sp>
      <p:sp>
        <p:nvSpPr>
          <p:cNvPr id="35" name="Rectangle 452">
            <a:extLst>
              <a:ext uri="{FF2B5EF4-FFF2-40B4-BE49-F238E27FC236}">
                <a16:creationId xmlns:a16="http://schemas.microsoft.com/office/drawing/2014/main" id="{2FB57B51-549D-114E-8383-256D88CEB6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885" y="1495054"/>
            <a:ext cx="7607300" cy="3116334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6" name="Rectangle 459">
            <a:extLst>
              <a:ext uri="{FF2B5EF4-FFF2-40B4-BE49-F238E27FC236}">
                <a16:creationId xmlns:a16="http://schemas.microsoft.com/office/drawing/2014/main" id="{ED6AE875-B94D-3D48-9D4E-601FE7A79A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0985" y="4790472"/>
            <a:ext cx="3441700" cy="755306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DDR3 Memory controller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64 bit @ 10.66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total (shared by all cores)</a:t>
            </a:r>
          </a:p>
        </p:txBody>
      </p:sp>
      <p:sp>
        <p:nvSpPr>
          <p:cNvPr id="37" name="Rectangle 462">
            <a:extLst>
              <a:ext uri="{FF2B5EF4-FFF2-40B4-BE49-F238E27FC236}">
                <a16:creationId xmlns:a16="http://schemas.microsoft.com/office/drawing/2014/main" id="{2449DED3-A47A-844B-8802-6077B9250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7485" y="3785245"/>
            <a:ext cx="2328863" cy="648365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QuickPath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interconnect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 links @ 25.6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each</a:t>
            </a:r>
          </a:p>
        </p:txBody>
      </p:sp>
      <p:sp>
        <p:nvSpPr>
          <p:cNvPr id="38" name="Line 464">
            <a:extLst>
              <a:ext uri="{FF2B5EF4-FFF2-40B4-BE49-F238E27FC236}">
                <a16:creationId xmlns:a16="http://schemas.microsoft.com/office/drawing/2014/main" id="{8A588445-0D08-4847-A1BA-6AF5E6D5235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69448" y="3544723"/>
            <a:ext cx="0" cy="1233984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474">
            <a:extLst>
              <a:ext uri="{FF2B5EF4-FFF2-40B4-BE49-F238E27FC236}">
                <a16:creationId xmlns:a16="http://schemas.microsoft.com/office/drawing/2014/main" id="{7819571A-719F-084D-B356-F7FE83EF043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00073" y="5545778"/>
            <a:ext cx="7937" cy="433986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475">
            <a:extLst>
              <a:ext uri="{FF2B5EF4-FFF2-40B4-BE49-F238E27FC236}">
                <a16:creationId xmlns:a16="http://schemas.microsoft.com/office/drawing/2014/main" id="{BFD3F8D0-652D-2A4B-A8A8-A14DFB1AA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0410" y="5545778"/>
            <a:ext cx="0" cy="433986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476">
            <a:extLst>
              <a:ext uri="{FF2B5EF4-FFF2-40B4-BE49-F238E27FC236}">
                <a16:creationId xmlns:a16="http://schemas.microsoft.com/office/drawing/2014/main" id="{5906179F-6F16-8447-B228-08232C4754CB}"/>
              </a:ext>
            </a:extLst>
          </p:cNvPr>
          <p:cNvSpPr>
            <a:spLocks noChangeShapeType="1"/>
          </p:cNvSpPr>
          <p:nvPr/>
        </p:nvSpPr>
        <p:spPr bwMode="auto">
          <a:xfrm>
            <a:off x="9212810" y="5537935"/>
            <a:ext cx="0" cy="441829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479">
            <a:extLst>
              <a:ext uri="{FF2B5EF4-FFF2-40B4-BE49-F238E27FC236}">
                <a16:creationId xmlns:a16="http://schemas.microsoft.com/office/drawing/2014/main" id="{902FC622-B2C6-5148-A33B-16EE2F45112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52348" y="3565638"/>
            <a:ext cx="0" cy="122352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Text Box 497">
            <a:extLst>
              <a:ext uri="{FF2B5EF4-FFF2-40B4-BE49-F238E27FC236}">
                <a16:creationId xmlns:a16="http://schemas.microsoft.com/office/drawing/2014/main" id="{F58CA600-E127-564F-B001-7A96E12E1B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7546" y="3607658"/>
            <a:ext cx="965200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 other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cores</a:t>
            </a:r>
          </a:p>
        </p:txBody>
      </p:sp>
      <p:grpSp>
        <p:nvGrpSpPr>
          <p:cNvPr id="44" name="Group 501">
            <a:extLst>
              <a:ext uri="{FF2B5EF4-FFF2-40B4-BE49-F238E27FC236}">
                <a16:creationId xmlns:a16="http://schemas.microsoft.com/office/drawing/2014/main" id="{18EF5087-FD49-9246-85F3-5F72883A3252}"/>
              </a:ext>
            </a:extLst>
          </p:cNvPr>
          <p:cNvGrpSpPr>
            <a:grpSpLocks/>
          </p:cNvGrpSpPr>
          <p:nvPr/>
        </p:nvGrpSpPr>
        <p:grpSpPr bwMode="auto">
          <a:xfrm>
            <a:off x="10830473" y="3842761"/>
            <a:ext cx="481011" cy="501960"/>
            <a:chOff x="4785" y="2300"/>
            <a:chExt cx="343" cy="384"/>
          </a:xfrm>
        </p:grpSpPr>
        <p:sp>
          <p:nvSpPr>
            <p:cNvPr id="45" name="Line 480">
              <a:extLst>
                <a:ext uri="{FF2B5EF4-FFF2-40B4-BE49-F238E27FC236}">
                  <a16:creationId xmlns:a16="http://schemas.microsoft.com/office/drawing/2014/main" id="{1343A499-D0EA-4E49-BD0E-64461C823D6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132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Line 495">
              <a:extLst>
                <a:ext uri="{FF2B5EF4-FFF2-40B4-BE49-F238E27FC236}">
                  <a16:creationId xmlns:a16="http://schemas.microsoft.com/office/drawing/2014/main" id="{E825CD46-E05C-8B47-A8FD-BF3FAFE286A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208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Line 496">
              <a:extLst>
                <a:ext uri="{FF2B5EF4-FFF2-40B4-BE49-F238E27FC236}">
                  <a16:creationId xmlns:a16="http://schemas.microsoft.com/office/drawing/2014/main" id="{4C6945E6-4B6F-4D4E-8611-443A40F5B6F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284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Line 498">
              <a:extLst>
                <a:ext uri="{FF2B5EF4-FFF2-40B4-BE49-F238E27FC236}">
                  <a16:creationId xmlns:a16="http://schemas.microsoft.com/office/drawing/2014/main" id="{985B251D-7575-1341-8851-91BF646726B5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61" y="2516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9" name="Text Box 499">
            <a:extLst>
              <a:ext uri="{FF2B5EF4-FFF2-40B4-BE49-F238E27FC236}">
                <a16:creationId xmlns:a16="http://schemas.microsoft.com/office/drawing/2014/main" id="{E1020DC4-81C0-0F4E-B08B-337182329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7546" y="4121262"/>
            <a:ext cx="934977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 I/O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bridge</a:t>
            </a:r>
          </a:p>
        </p:txBody>
      </p:sp>
      <p:sp>
        <p:nvSpPr>
          <p:cNvPr id="50" name="Line 500">
            <a:extLst>
              <a:ext uri="{FF2B5EF4-FFF2-40B4-BE49-F238E27FC236}">
                <a16:creationId xmlns:a16="http://schemas.microsoft.com/office/drawing/2014/main" id="{8A173B11-4213-EF45-BF6B-6AA8AE2DB50D}"/>
              </a:ext>
            </a:extLst>
          </p:cNvPr>
          <p:cNvSpPr>
            <a:spLocks noChangeShapeType="1"/>
          </p:cNvSpPr>
          <p:nvPr/>
        </p:nvSpPr>
        <p:spPr bwMode="auto">
          <a:xfrm>
            <a:off x="9660485" y="4423152"/>
            <a:ext cx="0" cy="35555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Line 502">
            <a:extLst>
              <a:ext uri="{FF2B5EF4-FFF2-40B4-BE49-F238E27FC236}">
                <a16:creationId xmlns:a16="http://schemas.microsoft.com/office/drawing/2014/main" id="{88122AD8-274E-144E-B179-DEC1984C731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69585" y="5113347"/>
            <a:ext cx="10414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867BEB-5F84-C14A-BF89-CC1C48D79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726" y="4040799"/>
            <a:ext cx="952809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3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73ABE5-B0D0-5B49-9CA0-E6FEF2B213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367" y="2463686"/>
            <a:ext cx="958651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0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93BF401-1677-FE40-9432-908E0F44E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412" y="2478730"/>
            <a:ext cx="952809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1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BCA35-57C6-C643-B20B-9709A0733418}"/>
              </a:ext>
            </a:extLst>
          </p:cNvPr>
          <p:cNvCxnSpPr>
            <a:cxnSpLocks/>
          </p:cNvCxnSpPr>
          <p:nvPr/>
        </p:nvCxnSpPr>
        <p:spPr>
          <a:xfrm flipV="1">
            <a:off x="2992292" y="1495054"/>
            <a:ext cx="470593" cy="214824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9FFAA5D-FD34-374F-95A5-5CF22D5B2527}"/>
              </a:ext>
            </a:extLst>
          </p:cNvPr>
          <p:cNvCxnSpPr>
            <a:cxnSpLocks/>
          </p:cNvCxnSpPr>
          <p:nvPr/>
        </p:nvCxnSpPr>
        <p:spPr>
          <a:xfrm flipV="1">
            <a:off x="2955296" y="4611389"/>
            <a:ext cx="507589" cy="21558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7070787-B86C-D045-A4D0-9BC36CED0685}"/>
              </a:ext>
            </a:extLst>
          </p:cNvPr>
          <p:cNvSpPr txBox="1"/>
          <p:nvPr/>
        </p:nvSpPr>
        <p:spPr>
          <a:xfrm>
            <a:off x="4279150" y="1052519"/>
            <a:ext cx="1834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cache line: B = 64</a:t>
            </a:r>
            <a:endParaRPr kumimoji="1" lang="zh-C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80E746-753A-3E45-8C8A-88418D998A3F}"/>
              </a:ext>
            </a:extLst>
          </p:cNvPr>
          <p:cNvSpPr txBox="1"/>
          <p:nvPr/>
        </p:nvSpPr>
        <p:spPr>
          <a:xfrm>
            <a:off x="3848648" y="2810385"/>
            <a:ext cx="2783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2^6 = 64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Cache split, 32KB, 8-way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3A28360-76B2-B54B-8262-486A01000F84}"/>
              </a:ext>
            </a:extLst>
          </p:cNvPr>
          <p:cNvSpPr txBox="1"/>
          <p:nvPr/>
        </p:nvSpPr>
        <p:spPr>
          <a:xfrm>
            <a:off x="3790138" y="3588397"/>
            <a:ext cx="2900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2^9 = 512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Unified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3F71141-86C1-644B-B4E5-5BD1DB62A3C0}"/>
              </a:ext>
            </a:extLst>
          </p:cNvPr>
          <p:cNvSpPr txBox="1"/>
          <p:nvPr/>
        </p:nvSpPr>
        <p:spPr>
          <a:xfrm>
            <a:off x="3719371" y="5589720"/>
            <a:ext cx="313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2^13 = 8192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Shared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D2872FA-CBC6-9E47-B059-46201499E002}"/>
              </a:ext>
            </a:extLst>
          </p:cNvPr>
          <p:cNvSpPr txBox="1"/>
          <p:nvPr/>
        </p:nvSpPr>
        <p:spPr>
          <a:xfrm>
            <a:off x="7124670" y="2790220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16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BB3A96-CA38-B346-A232-E0D314EA233F}"/>
              </a:ext>
            </a:extLst>
          </p:cNvPr>
          <p:cNvSpPr txBox="1"/>
          <p:nvPr/>
        </p:nvSpPr>
        <p:spPr>
          <a:xfrm>
            <a:off x="9177918" y="2778456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32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C10845-41FB-D84C-9446-FF0A73E3BF96}"/>
              </a:ext>
            </a:extLst>
          </p:cNvPr>
          <p:cNvSpPr txBox="1"/>
          <p:nvPr/>
        </p:nvSpPr>
        <p:spPr>
          <a:xfrm>
            <a:off x="8180227" y="3559410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128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C69FA54-8E1A-9047-8527-C228502C32AA}"/>
              </a:ext>
            </a:extLst>
          </p:cNvPr>
          <p:cNvSpPr txBox="1"/>
          <p:nvPr/>
        </p:nvSpPr>
        <p:spPr>
          <a:xfrm>
            <a:off x="362712" y="6203508"/>
            <a:ext cx="6747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各级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的容量、组相联数量分别是有什么设计考虑</a:t>
            </a:r>
            <a:endParaRPr lang="zh-CN" altLang="en-US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EB98421-3888-4747-B637-C970BA33AC44}"/>
              </a:ext>
            </a:extLst>
          </p:cNvPr>
          <p:cNvSpPr txBox="1"/>
          <p:nvPr/>
        </p:nvSpPr>
        <p:spPr>
          <a:xfrm>
            <a:off x="7876844" y="5574116"/>
            <a:ext cx="238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3 x 64 bit @ 10.66 GB/s</a:t>
            </a:r>
          </a:p>
        </p:txBody>
      </p:sp>
    </p:spTree>
    <p:extLst>
      <p:ext uri="{BB962C8B-B14F-4D97-AF65-F5344CB8AC3E}">
        <p14:creationId xmlns:p14="http://schemas.microsoft.com/office/powerpoint/2010/main" val="386090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/>
      <p:bldP spid="49" grpId="0"/>
      <p:bldP spid="50" grpId="0" animBg="1"/>
      <p:bldP spid="51" grpId="0" animBg="1"/>
      <p:bldP spid="52" grpId="0" animBg="1"/>
      <p:bldP spid="53" grpId="0" animBg="1"/>
      <p:bldP spid="54" grpId="0" animBg="1"/>
      <p:bldP spid="2" grpId="0"/>
      <p:bldP spid="3" grpId="0"/>
      <p:bldP spid="3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2" grpId="0"/>
      <p:bldP spid="62" grpId="1"/>
      <p:bldP spid="64" grpId="0"/>
      <p:bldP spid="64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22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129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</a:p>
        </p:txBody>
      </p:sp>
      <p:sp>
        <p:nvSpPr>
          <p:cNvPr id="5" name="Rectangle 379">
            <a:extLst>
              <a:ext uri="{FF2B5EF4-FFF2-40B4-BE49-F238E27FC236}">
                <a16:creationId xmlns:a16="http://schemas.microsoft.com/office/drawing/2014/main" id="{0A724C1F-7F88-EB43-8A0A-65D144912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86" y="990427"/>
            <a:ext cx="609600" cy="457200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7" name="Rectangle 380">
            <a:extLst>
              <a:ext uri="{FF2B5EF4-FFF2-40B4-BE49-F238E27FC236}">
                <a16:creationId xmlns:a16="http://schemas.microsoft.com/office/drawing/2014/main" id="{8A65E402-1557-7F4F-964E-9F14B3831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1904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</a:t>
            </a:r>
          </a:p>
        </p:txBody>
      </p:sp>
      <p:sp>
        <p:nvSpPr>
          <p:cNvPr id="8" name="Rectangle 381">
            <a:extLst>
              <a:ext uri="{FF2B5EF4-FFF2-40B4-BE49-F238E27FC236}">
                <a16:creationId xmlns:a16="http://schemas.microsoft.com/office/drawing/2014/main" id="{D0574376-8488-DF45-ABEF-3BD424C2F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19048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VPO</a:t>
            </a:r>
          </a:p>
        </p:txBody>
      </p:sp>
      <p:sp>
        <p:nvSpPr>
          <p:cNvPr id="9" name="Text Box 382">
            <a:extLst>
              <a:ext uri="{FF2B5EF4-FFF2-40B4-BE49-F238E27FC236}">
                <a16:creationId xmlns:a16="http://schemas.microsoft.com/office/drawing/2014/main" id="{606D1CC6-78FC-8B49-A9EC-B7F3E4F1C5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36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36</a:t>
            </a:r>
          </a:p>
        </p:txBody>
      </p:sp>
      <p:sp>
        <p:nvSpPr>
          <p:cNvPr id="10" name="Text Box 383">
            <a:extLst>
              <a:ext uri="{FF2B5EF4-FFF2-40B4-BE49-F238E27FC236}">
                <a16:creationId xmlns:a16="http://schemas.microsoft.com/office/drawing/2014/main" id="{7BCB4DAE-E21E-2A48-8F06-387080019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18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12" name="Line 384">
            <a:extLst>
              <a:ext uri="{FF2B5EF4-FFF2-40B4-BE49-F238E27FC236}">
                <a16:creationId xmlns:a16="http://schemas.microsoft.com/office/drawing/2014/main" id="{9FBE6FC9-29A0-AB4A-9AD3-EA0F861C2E9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43886" y="22096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3" name="Rectangle 385">
            <a:extLst>
              <a:ext uri="{FF2B5EF4-FFF2-40B4-BE49-F238E27FC236}">
                <a16:creationId xmlns:a16="http://schemas.microsoft.com/office/drawing/2014/main" id="{026D1B56-0511-0846-809A-35871D293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6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TLBT</a:t>
            </a:r>
          </a:p>
        </p:txBody>
      </p:sp>
      <p:sp>
        <p:nvSpPr>
          <p:cNvPr id="14" name="Rectangle 386">
            <a:extLst>
              <a:ext uri="{FF2B5EF4-FFF2-40B4-BE49-F238E27FC236}">
                <a16:creationId xmlns:a16="http://schemas.microsoft.com/office/drawing/2014/main" id="{274C8D93-477B-8645-B3BB-3AF0CC498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00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TLBI</a:t>
            </a:r>
          </a:p>
        </p:txBody>
      </p:sp>
      <p:sp>
        <p:nvSpPr>
          <p:cNvPr id="15" name="Text Box 387">
            <a:extLst>
              <a:ext uri="{FF2B5EF4-FFF2-40B4-BE49-F238E27FC236}">
                <a16:creationId xmlns:a16="http://schemas.microsoft.com/office/drawing/2014/main" id="{B16C2F3A-E08E-5749-8BA2-17CE43B43B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486" y="2362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</a:t>
            </a:r>
          </a:p>
        </p:txBody>
      </p:sp>
      <p:sp>
        <p:nvSpPr>
          <p:cNvPr id="16" name="Text Box 388">
            <a:extLst>
              <a:ext uri="{FF2B5EF4-FFF2-40B4-BE49-F238E27FC236}">
                <a16:creationId xmlns:a16="http://schemas.microsoft.com/office/drawing/2014/main" id="{5A105DCD-F703-2545-85E8-3115CEBF9C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2886" y="23620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32</a:t>
            </a:r>
          </a:p>
        </p:txBody>
      </p:sp>
      <p:sp>
        <p:nvSpPr>
          <p:cNvPr id="17" name="Rectangle 390">
            <a:extLst>
              <a:ext uri="{FF2B5EF4-FFF2-40B4-BE49-F238E27FC236}">
                <a16:creationId xmlns:a16="http://schemas.microsoft.com/office/drawing/2014/main" id="{6798AB3E-AF55-9A48-8DCB-7F311621D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8" name="Rectangle 391">
            <a:extLst>
              <a:ext uri="{FF2B5EF4-FFF2-40B4-BE49-F238E27FC236}">
                <a16:creationId xmlns:a16="http://schemas.microsoft.com/office/drawing/2014/main" id="{55899E86-7ADC-1B44-A50D-0154C9E8E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9" name="Rectangle 392">
            <a:extLst>
              <a:ext uri="{FF2B5EF4-FFF2-40B4-BE49-F238E27FC236}">
                <a16:creationId xmlns:a16="http://schemas.microsoft.com/office/drawing/2014/main" id="{9D072B0F-37D2-3E4B-9AA5-C7E179434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0" name="Rectangle 393">
            <a:extLst>
              <a:ext uri="{FF2B5EF4-FFF2-40B4-BE49-F238E27FC236}">
                <a16:creationId xmlns:a16="http://schemas.microsoft.com/office/drawing/2014/main" id="{C7B55861-1776-3649-BB3F-3C5EC08C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1" name="Rectangle 394">
            <a:extLst>
              <a:ext uri="{FF2B5EF4-FFF2-40B4-BE49-F238E27FC236}">
                <a16:creationId xmlns:a16="http://schemas.microsoft.com/office/drawing/2014/main" id="{84997299-DA49-3F40-8E15-7C38707D0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2" name="Rectangle 395">
            <a:extLst>
              <a:ext uri="{FF2B5EF4-FFF2-40B4-BE49-F238E27FC236}">
                <a16:creationId xmlns:a16="http://schemas.microsoft.com/office/drawing/2014/main" id="{6096C718-A696-C042-B71C-2DC57ABCF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3" name="Rectangle 396">
            <a:extLst>
              <a:ext uri="{FF2B5EF4-FFF2-40B4-BE49-F238E27FC236}">
                <a16:creationId xmlns:a16="http://schemas.microsoft.com/office/drawing/2014/main" id="{4C8536F0-0CD4-A847-9051-0323E73DA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4" name="Rectangle 397">
            <a:extLst>
              <a:ext uri="{FF2B5EF4-FFF2-40B4-BE49-F238E27FC236}">
                <a16:creationId xmlns:a16="http://schemas.microsoft.com/office/drawing/2014/main" id="{DF74E302-F024-8744-8563-CDF15F3A08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5" name="Rectangle 398">
            <a:extLst>
              <a:ext uri="{FF2B5EF4-FFF2-40B4-BE49-F238E27FC236}">
                <a16:creationId xmlns:a16="http://schemas.microsoft.com/office/drawing/2014/main" id="{3E9849B1-A23A-574B-A0EF-424C3EE69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6" name="Rectangle 399">
            <a:extLst>
              <a:ext uri="{FF2B5EF4-FFF2-40B4-BE49-F238E27FC236}">
                <a16:creationId xmlns:a16="http://schemas.microsoft.com/office/drawing/2014/main" id="{1ABB6E21-B52F-F941-B6C2-1758B84CE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7" name="Rectangle 400">
            <a:extLst>
              <a:ext uri="{FF2B5EF4-FFF2-40B4-BE49-F238E27FC236}">
                <a16:creationId xmlns:a16="http://schemas.microsoft.com/office/drawing/2014/main" id="{CFF0B9F2-6E81-9B48-B3DA-6E3544E88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8" name="Rectangle 401">
            <a:extLst>
              <a:ext uri="{FF2B5EF4-FFF2-40B4-BE49-F238E27FC236}">
                <a16:creationId xmlns:a16="http://schemas.microsoft.com/office/drawing/2014/main" id="{AEE72F94-FED4-714E-BC91-FC32942BB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9" name="Rectangle 402">
            <a:extLst>
              <a:ext uri="{FF2B5EF4-FFF2-40B4-BE49-F238E27FC236}">
                <a16:creationId xmlns:a16="http://schemas.microsoft.com/office/drawing/2014/main" id="{426AD469-A970-B745-9DBD-9026A4185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Rectangle 403">
            <a:extLst>
              <a:ext uri="{FF2B5EF4-FFF2-40B4-BE49-F238E27FC236}">
                <a16:creationId xmlns:a16="http://schemas.microsoft.com/office/drawing/2014/main" id="{7AD07CA1-113C-C74E-9C96-2A6ACD5E9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1" name="Rectangle 404">
            <a:extLst>
              <a:ext uri="{FF2B5EF4-FFF2-40B4-BE49-F238E27FC236}">
                <a16:creationId xmlns:a16="http://schemas.microsoft.com/office/drawing/2014/main" id="{0A06A9DC-20CC-7741-87EF-7DCB777D7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Rectangle 405">
            <a:extLst>
              <a:ext uri="{FF2B5EF4-FFF2-40B4-BE49-F238E27FC236}">
                <a16:creationId xmlns:a16="http://schemas.microsoft.com/office/drawing/2014/main" id="{1E4B4AE1-9FE7-6340-9E03-BC22759F73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3" name="Text Box 406">
            <a:extLst>
              <a:ext uri="{FF2B5EF4-FFF2-40B4-BE49-F238E27FC236}">
                <a16:creationId xmlns:a16="http://schemas.microsoft.com/office/drawing/2014/main" id="{3B89AF1F-61EF-EA47-82B7-3F9D0EFE53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56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34" name="Line 407">
            <a:extLst>
              <a:ext uri="{FF2B5EF4-FFF2-40B4-BE49-F238E27FC236}">
                <a16:creationId xmlns:a16="http://schemas.microsoft.com/office/drawing/2014/main" id="{AC09C429-F829-DD49-94A5-CA63A9EB0E3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289542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5" name="Line 408">
            <a:extLst>
              <a:ext uri="{FF2B5EF4-FFF2-40B4-BE49-F238E27FC236}">
                <a16:creationId xmlns:a16="http://schemas.microsoft.com/office/drawing/2014/main" id="{6DB0C6ED-D54A-9E4F-BAB9-33228AACD6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4288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6" name="Line 409">
            <a:extLst>
              <a:ext uri="{FF2B5EF4-FFF2-40B4-BE49-F238E27FC236}">
                <a16:creationId xmlns:a16="http://schemas.microsoft.com/office/drawing/2014/main" id="{CE11D03D-872D-4344-8D1E-C7E200648DE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4114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7" name="Line 410">
            <a:extLst>
              <a:ext uri="{FF2B5EF4-FFF2-40B4-BE49-F238E27FC236}">
                <a16:creationId xmlns:a16="http://schemas.microsoft.com/office/drawing/2014/main" id="{6628FEDE-2624-5E47-89B6-A8FC3617BB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5812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8" name="Line 411">
            <a:extLst>
              <a:ext uri="{FF2B5EF4-FFF2-40B4-BE49-F238E27FC236}">
                <a16:creationId xmlns:a16="http://schemas.microsoft.com/office/drawing/2014/main" id="{1F6F17C2-AD29-1B4A-93A0-C0C5D58C747D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733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9" name="Line 412">
            <a:extLst>
              <a:ext uri="{FF2B5EF4-FFF2-40B4-BE49-F238E27FC236}">
                <a16:creationId xmlns:a16="http://schemas.microsoft.com/office/drawing/2014/main" id="{EDE7D1C2-97F3-8D4B-A1C1-096F8E134C6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2895427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0" name="Line 413">
            <a:extLst>
              <a:ext uri="{FF2B5EF4-FFF2-40B4-BE49-F238E27FC236}">
                <a16:creationId xmlns:a16="http://schemas.microsoft.com/office/drawing/2014/main" id="{1EC2EC23-F213-3545-840A-18BD2C5A0133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3047827"/>
            <a:ext cx="2895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1" name="Line 414">
            <a:extLst>
              <a:ext uri="{FF2B5EF4-FFF2-40B4-BE49-F238E27FC236}">
                <a16:creationId xmlns:a16="http://schemas.microsoft.com/office/drawing/2014/main" id="{20F984AD-C73A-514F-907B-1210846F3A51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68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2" name="Line 415">
            <a:extLst>
              <a:ext uri="{FF2B5EF4-FFF2-40B4-BE49-F238E27FC236}">
                <a16:creationId xmlns:a16="http://schemas.microsoft.com/office/drawing/2014/main" id="{35D4B3C0-FC29-0A42-8819-E2CED78437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02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3" name="Line 416">
            <a:extLst>
              <a:ext uri="{FF2B5EF4-FFF2-40B4-BE49-F238E27FC236}">
                <a16:creationId xmlns:a16="http://schemas.microsoft.com/office/drawing/2014/main" id="{9233FF45-14D3-264A-A486-0CA1F5E8FEE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36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4" name="Line 417">
            <a:extLst>
              <a:ext uri="{FF2B5EF4-FFF2-40B4-BE49-F238E27FC236}">
                <a16:creationId xmlns:a16="http://schemas.microsoft.com/office/drawing/2014/main" id="{26EA0CD8-A217-AF4D-9C67-7FD0D3C9025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870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5" name="Line 418">
            <a:extLst>
              <a:ext uri="{FF2B5EF4-FFF2-40B4-BE49-F238E27FC236}">
                <a16:creationId xmlns:a16="http://schemas.microsoft.com/office/drawing/2014/main" id="{64E3AEDD-AC9F-9248-9B4C-3D8EE7B9B82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8086" y="2209627"/>
            <a:ext cx="0" cy="26543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6" name="Line 419">
            <a:extLst>
              <a:ext uri="{FF2B5EF4-FFF2-40B4-BE49-F238E27FC236}">
                <a16:creationId xmlns:a16="http://schemas.microsoft.com/office/drawing/2014/main" id="{72567575-743C-0B43-9269-48A446B4EAFB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0086" y="1447627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Text Box 420">
            <a:extLst>
              <a:ext uri="{FF2B5EF4-FFF2-40B4-BE49-F238E27FC236}">
                <a16:creationId xmlns:a16="http://schemas.microsoft.com/office/drawing/2014/main" id="{1CCEDB6B-BB77-7E43-8A04-90D103CB4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0274" y="4235277"/>
            <a:ext cx="3078162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d-TLB (16 sets, 4 entries/set)</a:t>
            </a:r>
          </a:p>
        </p:txBody>
      </p:sp>
      <p:sp>
        <p:nvSpPr>
          <p:cNvPr id="48" name="Rectangle 421">
            <a:extLst>
              <a:ext uri="{FF2B5EF4-FFF2-40B4-BE49-F238E27FC236}">
                <a16:creationId xmlns:a16="http://schemas.microsoft.com/office/drawing/2014/main" id="{88246142-9E1B-0643-B58E-480C60E46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VPN1</a:t>
            </a:r>
          </a:p>
        </p:txBody>
      </p:sp>
      <p:sp>
        <p:nvSpPr>
          <p:cNvPr id="49" name="Rectangle 422">
            <a:extLst>
              <a:ext uri="{FF2B5EF4-FFF2-40B4-BE49-F238E27FC236}">
                <a16:creationId xmlns:a16="http://schemas.microsoft.com/office/drawing/2014/main" id="{8077CAA9-F486-EF49-8756-6D60BD3A8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90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VPN2</a:t>
            </a:r>
          </a:p>
        </p:txBody>
      </p:sp>
      <p:sp>
        <p:nvSpPr>
          <p:cNvPr id="50" name="Text Box 423">
            <a:extLst>
              <a:ext uri="{FF2B5EF4-FFF2-40B4-BE49-F238E27FC236}">
                <a16:creationId xmlns:a16="http://schemas.microsoft.com/office/drawing/2014/main" id="{60847C00-40B5-5548-9F25-222FE790E6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84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1" name="Text Box 424">
            <a:extLst>
              <a:ext uri="{FF2B5EF4-FFF2-40B4-BE49-F238E27FC236}">
                <a16:creationId xmlns:a16="http://schemas.microsoft.com/office/drawing/2014/main" id="{1E55F6F8-9D64-0743-AED9-DA36BE3B9E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80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2" name="Rectangle 425">
            <a:extLst>
              <a:ext uri="{FF2B5EF4-FFF2-40B4-BE49-F238E27FC236}">
                <a16:creationId xmlns:a16="http://schemas.microsoft.com/office/drawing/2014/main" id="{D37B77BA-9894-FF42-8B23-0F19BD060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549727"/>
            <a:ext cx="315912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Rectangle 426">
            <a:extLst>
              <a:ext uri="{FF2B5EF4-FFF2-40B4-BE49-F238E27FC236}">
                <a16:creationId xmlns:a16="http://schemas.microsoft.com/office/drawing/2014/main" id="{8420060D-BBE3-2B42-AA60-FD8D8A5C4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829127"/>
            <a:ext cx="315912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54" name="Text Box 431">
            <a:extLst>
              <a:ext uri="{FF2B5EF4-FFF2-40B4-BE49-F238E27FC236}">
                <a16:creationId xmlns:a16="http://schemas.microsoft.com/office/drawing/2014/main" id="{23E23E35-A132-4C42-B7A5-98E59EDAF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7361" y="5421140"/>
            <a:ext cx="536575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55" name="Rectangle 436">
            <a:extLst>
              <a:ext uri="{FF2B5EF4-FFF2-40B4-BE49-F238E27FC236}">
                <a16:creationId xmlns:a16="http://schemas.microsoft.com/office/drawing/2014/main" id="{88023D3A-DEF2-2743-8760-A370396AB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9486" y="4963940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PPN</a:t>
            </a:r>
          </a:p>
        </p:txBody>
      </p:sp>
      <p:sp>
        <p:nvSpPr>
          <p:cNvPr id="56" name="Rectangle 437">
            <a:extLst>
              <a:ext uri="{FF2B5EF4-FFF2-40B4-BE49-F238E27FC236}">
                <a16:creationId xmlns:a16="http://schemas.microsoft.com/office/drawing/2014/main" id="{F61C43F0-58A4-6C4E-9F53-1611BAA09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6286" y="4963940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PPO</a:t>
            </a:r>
          </a:p>
        </p:txBody>
      </p:sp>
      <p:sp>
        <p:nvSpPr>
          <p:cNvPr id="57" name="Text Box 438">
            <a:extLst>
              <a:ext uri="{FF2B5EF4-FFF2-40B4-BE49-F238E27FC236}">
                <a16:creationId xmlns:a16="http://schemas.microsoft.com/office/drawing/2014/main" id="{E54D6E55-491C-8643-99DB-770BF7C58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74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58" name="Text Box 439">
            <a:extLst>
              <a:ext uri="{FF2B5EF4-FFF2-40B4-BE49-F238E27FC236}">
                <a16:creationId xmlns:a16="http://schemas.microsoft.com/office/drawing/2014/main" id="{613141ED-84DF-874A-A37B-7BAE8B707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7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59" name="Line 440">
            <a:extLst>
              <a:ext uri="{FF2B5EF4-FFF2-40B4-BE49-F238E27FC236}">
                <a16:creationId xmlns:a16="http://schemas.microsoft.com/office/drawing/2014/main" id="{6A244844-9CDF-2B4E-9578-E38B37BFFB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5686" y="3686002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0" name="Line 441">
            <a:extLst>
              <a:ext uri="{FF2B5EF4-FFF2-40B4-BE49-F238E27FC236}">
                <a16:creationId xmlns:a16="http://schemas.microsoft.com/office/drawing/2014/main" id="{D6E782A9-A31F-9D4B-9C82-D507CEFEE8D5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5286" y="3682827"/>
            <a:ext cx="0" cy="1270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1" name="Line 442">
            <a:extLst>
              <a:ext uri="{FF2B5EF4-FFF2-40B4-BE49-F238E27FC236}">
                <a16:creationId xmlns:a16="http://schemas.microsoft.com/office/drawing/2014/main" id="{5193A04C-FD07-1641-95B2-5729C401AA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2661" y="6006927"/>
            <a:ext cx="1952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2" name="Line 443">
            <a:extLst>
              <a:ext uri="{FF2B5EF4-FFF2-40B4-BE49-F238E27FC236}">
                <a16:creationId xmlns:a16="http://schemas.microsoft.com/office/drawing/2014/main" id="{01919ECB-42D1-5B4E-92C2-0FF68051220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15761" y="5273502"/>
            <a:ext cx="952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3" name="Text Box 448">
            <a:extLst>
              <a:ext uri="{FF2B5EF4-FFF2-40B4-BE49-F238E27FC236}">
                <a16:creationId xmlns:a16="http://schemas.microsoft.com/office/drawing/2014/main" id="{06A2CE70-7C01-764F-8DF2-6D89097CB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1961" y="6400627"/>
            <a:ext cx="1150053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tables</a:t>
            </a:r>
          </a:p>
        </p:txBody>
      </p:sp>
      <p:sp>
        <p:nvSpPr>
          <p:cNvPr id="64" name="Text Box 449">
            <a:extLst>
              <a:ext uri="{FF2B5EF4-FFF2-40B4-BE49-F238E27FC236}">
                <a16:creationId xmlns:a16="http://schemas.microsoft.com/office/drawing/2014/main" id="{CEF56763-7DA9-974C-A431-3A985E6C9C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3161" y="353677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65" name="Text Box 450">
            <a:extLst>
              <a:ext uri="{FF2B5EF4-FFF2-40B4-BE49-F238E27FC236}">
                <a16:creationId xmlns:a16="http://schemas.microsoft.com/office/drawing/2014/main" id="{4790353F-AFD4-1740-BD40-C329BE4AE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1857" y="3122691"/>
            <a:ext cx="519372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66" name="Line 451">
            <a:extLst>
              <a:ext uri="{FF2B5EF4-FFF2-40B4-BE49-F238E27FC236}">
                <a16:creationId xmlns:a16="http://schemas.microsoft.com/office/drawing/2014/main" id="{C3F8E305-818D-544F-AC3C-09F9D0FC25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905886" y="2133427"/>
            <a:ext cx="3276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7" name="Line 452">
            <a:extLst>
              <a:ext uri="{FF2B5EF4-FFF2-40B4-BE49-F238E27FC236}">
                <a16:creationId xmlns:a16="http://schemas.microsoft.com/office/drawing/2014/main" id="{53196C38-BF33-F741-9E25-A36C39D4F4F4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2486" y="2133427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8" name="Text Box 453">
            <a:extLst>
              <a:ext uri="{FF2B5EF4-FFF2-40B4-BE49-F238E27FC236}">
                <a16:creationId xmlns:a16="http://schemas.microsoft.com/office/drawing/2014/main" id="{482C4A17-B478-E44C-90CA-E2E16197F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9562" y="5206827"/>
            <a:ext cx="891270" cy="902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Physical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address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(PA)</a:t>
            </a:r>
          </a:p>
        </p:txBody>
      </p:sp>
      <p:sp>
        <p:nvSpPr>
          <p:cNvPr id="69" name="Rectangle 454">
            <a:extLst>
              <a:ext uri="{FF2B5EF4-FFF2-40B4-BE49-F238E27FC236}">
                <a16:creationId xmlns:a16="http://schemas.microsoft.com/office/drawing/2014/main" id="{23906022-E630-CC42-8E73-E1B1436AC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486" y="12190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Result</a:t>
            </a:r>
          </a:p>
        </p:txBody>
      </p:sp>
      <p:sp>
        <p:nvSpPr>
          <p:cNvPr id="70" name="Text Box 455">
            <a:extLst>
              <a:ext uri="{FF2B5EF4-FFF2-40B4-BE49-F238E27FC236}">
                <a16:creationId xmlns:a16="http://schemas.microsoft.com/office/drawing/2014/main" id="{916BB153-C285-9648-AD27-A8FF7F4D71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7611" y="990427"/>
            <a:ext cx="560850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32/64</a:t>
            </a:r>
          </a:p>
        </p:txBody>
      </p:sp>
      <p:sp>
        <p:nvSpPr>
          <p:cNvPr id="71" name="Rectangle 456">
            <a:extLst>
              <a:ext uri="{FF2B5EF4-FFF2-40B4-BE49-F238E27FC236}">
                <a16:creationId xmlns:a16="http://schemas.microsoft.com/office/drawing/2014/main" id="{87435866-94E0-7A42-904B-E3AEFFE01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2" name="Rectangle 457">
            <a:extLst>
              <a:ext uri="{FF2B5EF4-FFF2-40B4-BE49-F238E27FC236}">
                <a16:creationId xmlns:a16="http://schemas.microsoft.com/office/drawing/2014/main" id="{F04DA2B9-4AB5-434A-9D7E-4961624A3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3" name="Rectangle 458">
            <a:extLst>
              <a:ext uri="{FF2B5EF4-FFF2-40B4-BE49-F238E27FC236}">
                <a16:creationId xmlns:a16="http://schemas.microsoft.com/office/drawing/2014/main" id="{8B778E7A-52AE-074B-B72D-630B63C99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4" name="Rectangle 459">
            <a:extLst>
              <a:ext uri="{FF2B5EF4-FFF2-40B4-BE49-F238E27FC236}">
                <a16:creationId xmlns:a16="http://schemas.microsoft.com/office/drawing/2014/main" id="{41AA4E67-1D04-9749-B0A5-30654932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5" name="Rectangle 460">
            <a:extLst>
              <a:ext uri="{FF2B5EF4-FFF2-40B4-BE49-F238E27FC236}">
                <a16:creationId xmlns:a16="http://schemas.microsoft.com/office/drawing/2014/main" id="{68DE817B-0D32-7844-A4D8-A074CFEE8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5050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6" name="Rectangle 461">
            <a:extLst>
              <a:ext uri="{FF2B5EF4-FFF2-40B4-BE49-F238E27FC236}">
                <a16:creationId xmlns:a16="http://schemas.microsoft.com/office/drawing/2014/main" id="{03A85AE3-2BF0-9441-A26B-382C17D9D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5050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7" name="Rectangle 462">
            <a:extLst>
              <a:ext uri="{FF2B5EF4-FFF2-40B4-BE49-F238E27FC236}">
                <a16:creationId xmlns:a16="http://schemas.microsoft.com/office/drawing/2014/main" id="{A3B6AC5B-5A75-DF45-B34E-CED0008C2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5050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8" name="Rectangle 463">
            <a:extLst>
              <a:ext uri="{FF2B5EF4-FFF2-40B4-BE49-F238E27FC236}">
                <a16:creationId xmlns:a16="http://schemas.microsoft.com/office/drawing/2014/main" id="{2D6CCE82-DBB0-D14E-8C05-4C6E06E34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5050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9" name="Rectangle 464">
            <a:extLst>
              <a:ext uri="{FF2B5EF4-FFF2-40B4-BE49-F238E27FC236}">
                <a16:creationId xmlns:a16="http://schemas.microsoft.com/office/drawing/2014/main" id="{776A164E-7FD0-234D-9D3E-FE317072E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0" name="Rectangle 465">
            <a:extLst>
              <a:ext uri="{FF2B5EF4-FFF2-40B4-BE49-F238E27FC236}">
                <a16:creationId xmlns:a16="http://schemas.microsoft.com/office/drawing/2014/main" id="{176E3101-B2F4-3B4A-A218-2A0F645BA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1" name="Rectangle 466">
            <a:extLst>
              <a:ext uri="{FF2B5EF4-FFF2-40B4-BE49-F238E27FC236}">
                <a16:creationId xmlns:a16="http://schemas.microsoft.com/office/drawing/2014/main" id="{1839A854-F280-D549-A74E-E2D600F0C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2" name="Rectangle 467">
            <a:extLst>
              <a:ext uri="{FF2B5EF4-FFF2-40B4-BE49-F238E27FC236}">
                <a16:creationId xmlns:a16="http://schemas.microsoft.com/office/drawing/2014/main" id="{C4384B0E-3AFE-1743-871D-2C74B3692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3" name="Rectangle 468">
            <a:extLst>
              <a:ext uri="{FF2B5EF4-FFF2-40B4-BE49-F238E27FC236}">
                <a16:creationId xmlns:a16="http://schemas.microsoft.com/office/drawing/2014/main" id="{DB354761-283B-EC41-B88B-06D127A51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4" name="Rectangle 469">
            <a:extLst>
              <a:ext uri="{FF2B5EF4-FFF2-40B4-BE49-F238E27FC236}">
                <a16:creationId xmlns:a16="http://schemas.microsoft.com/office/drawing/2014/main" id="{588D2EBB-CEEB-2845-9D9B-E78D675FA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5" name="Rectangle 470">
            <a:extLst>
              <a:ext uri="{FF2B5EF4-FFF2-40B4-BE49-F238E27FC236}">
                <a16:creationId xmlns:a16="http://schemas.microsoft.com/office/drawing/2014/main" id="{1B09211E-6A6F-594E-9D21-A7A1F2BF9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6" name="Rectangle 471">
            <a:extLst>
              <a:ext uri="{FF2B5EF4-FFF2-40B4-BE49-F238E27FC236}">
                <a16:creationId xmlns:a16="http://schemas.microsoft.com/office/drawing/2014/main" id="{6828226A-133D-4645-9FBB-B2201E65D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7" name="Text Box 472">
            <a:extLst>
              <a:ext uri="{FF2B5EF4-FFF2-40B4-BE49-F238E27FC236}">
                <a16:creationId xmlns:a16="http://schemas.microsoft.com/office/drawing/2014/main" id="{E0217D17-09B1-BA4B-AC43-2BFB368574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08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88" name="Line 473">
            <a:extLst>
              <a:ext uri="{FF2B5EF4-FFF2-40B4-BE49-F238E27FC236}">
                <a16:creationId xmlns:a16="http://schemas.microsoft.com/office/drawing/2014/main" id="{C635DDC9-24D7-5A4F-A634-B77FC8A4E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7868286" y="5105227"/>
            <a:ext cx="457200" cy="0"/>
          </a:xfrm>
          <a:prstGeom prst="line">
            <a:avLst/>
          </a:prstGeom>
          <a:noFill/>
          <a:ln w="571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9" name="Line 474">
            <a:extLst>
              <a:ext uri="{FF2B5EF4-FFF2-40B4-BE49-F238E27FC236}">
                <a16:creationId xmlns:a16="http://schemas.microsoft.com/office/drawing/2014/main" id="{143E7F53-2EA6-0F4E-A357-8574EDEC09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58886" y="45718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0" name="Line 475">
            <a:extLst>
              <a:ext uri="{FF2B5EF4-FFF2-40B4-BE49-F238E27FC236}">
                <a16:creationId xmlns:a16="http://schemas.microsoft.com/office/drawing/2014/main" id="{36EF91E7-6C7B-AB4A-B7FA-445AC6FC44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30486" y="457182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1" name="Line 476">
            <a:extLst>
              <a:ext uri="{FF2B5EF4-FFF2-40B4-BE49-F238E27FC236}">
                <a16:creationId xmlns:a16="http://schemas.microsoft.com/office/drawing/2014/main" id="{D373E2A3-0209-C043-AC66-78D34EDA16B6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5399" y="4567065"/>
            <a:ext cx="2605087" cy="47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2" name="Line 477">
            <a:extLst>
              <a:ext uri="{FF2B5EF4-FFF2-40B4-BE49-F238E27FC236}">
                <a16:creationId xmlns:a16="http://schemas.microsoft.com/office/drawing/2014/main" id="{FFD54A67-308B-CB44-8EA1-1433E730B1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26986" y="419082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3" name="Line 478">
            <a:extLst>
              <a:ext uri="{FF2B5EF4-FFF2-40B4-BE49-F238E27FC236}">
                <a16:creationId xmlns:a16="http://schemas.microsoft.com/office/drawing/2014/main" id="{6735DD2B-4A46-6441-91F2-42122B633CF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73086" y="4190827"/>
            <a:ext cx="0" cy="374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4" name="Line 479">
            <a:extLst>
              <a:ext uri="{FF2B5EF4-FFF2-40B4-BE49-F238E27FC236}">
                <a16:creationId xmlns:a16="http://schemas.microsoft.com/office/drawing/2014/main" id="{9CDD41B8-63E6-9341-9083-0151D3EE8E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96961" y="419082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5" name="Line 480">
            <a:extLst>
              <a:ext uri="{FF2B5EF4-FFF2-40B4-BE49-F238E27FC236}">
                <a16:creationId xmlns:a16="http://schemas.microsoft.com/office/drawing/2014/main" id="{919EE829-D459-D84D-9C4E-AA46D06512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30361" y="419082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6" name="Line 481">
            <a:extLst>
              <a:ext uri="{FF2B5EF4-FFF2-40B4-BE49-F238E27FC236}">
                <a16:creationId xmlns:a16="http://schemas.microsoft.com/office/drawing/2014/main" id="{CAC4D4AF-D91E-2A4F-A24B-2E0531F8E59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25686" y="3428827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7" name="Line 482">
            <a:extLst>
              <a:ext uri="{FF2B5EF4-FFF2-40B4-BE49-F238E27FC236}">
                <a16:creationId xmlns:a16="http://schemas.microsoft.com/office/drawing/2014/main" id="{5D10C980-02C0-9143-9D30-E88AB523DCC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428827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8" name="Line 483">
            <a:extLst>
              <a:ext uri="{FF2B5EF4-FFF2-40B4-BE49-F238E27FC236}">
                <a16:creationId xmlns:a16="http://schemas.microsoft.com/office/drawing/2014/main" id="{FCBCFECA-F096-034E-93C8-3D9F92C0756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581227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9" name="Line 484">
            <a:extLst>
              <a:ext uri="{FF2B5EF4-FFF2-40B4-BE49-F238E27FC236}">
                <a16:creationId xmlns:a16="http://schemas.microsoft.com/office/drawing/2014/main" id="{70770198-8FCA-3241-A5CE-0F001DDF16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733627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0" name="Line 485">
            <a:extLst>
              <a:ext uri="{FF2B5EF4-FFF2-40B4-BE49-F238E27FC236}">
                <a16:creationId xmlns:a16="http://schemas.microsoft.com/office/drawing/2014/main" id="{5AF2FEFD-A3A2-544F-A0A4-5091277468B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4114627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1" name="Line 429">
            <a:extLst>
              <a:ext uri="{FF2B5EF4-FFF2-40B4-BE49-F238E27FC236}">
                <a16:creationId xmlns:a16="http://schemas.microsoft.com/office/drawing/2014/main" id="{3D2EBBDE-6742-1044-84A3-BB45655D56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6174" y="5168727"/>
            <a:ext cx="0" cy="7762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2" name="Line 430">
            <a:extLst>
              <a:ext uri="{FF2B5EF4-FFF2-40B4-BE49-F238E27FC236}">
                <a16:creationId xmlns:a16="http://schemas.microsoft.com/office/drawing/2014/main" id="{0B9E5A97-B24B-6045-963B-1E4533013F5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96174" y="5945015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3" name="Oval 486">
            <a:extLst>
              <a:ext uri="{FF2B5EF4-FFF2-40B4-BE49-F238E27FC236}">
                <a16:creationId xmlns:a16="http://schemas.microsoft.com/office/drawing/2014/main" id="{BA8C78FA-956C-9D4D-8920-39EEDD395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1249" y="51306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4" name="Oval 487">
            <a:extLst>
              <a:ext uri="{FF2B5EF4-FFF2-40B4-BE49-F238E27FC236}">
                <a16:creationId xmlns:a16="http://schemas.microsoft.com/office/drawing/2014/main" id="{23A29BB4-36B4-7941-A0AB-1277E01C4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26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5" name="Oval 488">
            <a:extLst>
              <a:ext uri="{FF2B5EF4-FFF2-40B4-BE49-F238E27FC236}">
                <a16:creationId xmlns:a16="http://schemas.microsoft.com/office/drawing/2014/main" id="{0CAB92E0-2810-D84C-9A6F-6CAFA1D30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7786" y="2082627"/>
            <a:ext cx="76200" cy="76200"/>
          </a:xfrm>
          <a:prstGeom prst="ellipse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Oval 489">
            <a:extLst>
              <a:ext uri="{FF2B5EF4-FFF2-40B4-BE49-F238E27FC236}">
                <a16:creationId xmlns:a16="http://schemas.microsoft.com/office/drawing/2014/main" id="{75854BE1-9B22-F743-A15E-4606B9444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7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7" name="Line 491">
            <a:extLst>
              <a:ext uri="{FF2B5EF4-FFF2-40B4-BE49-F238E27FC236}">
                <a16:creationId xmlns:a16="http://schemas.microsoft.com/office/drawing/2014/main" id="{C007E9CF-8BD2-ED4F-A9F7-811EC7CC625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792086" y="1523827"/>
            <a:ext cx="0" cy="1828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Rectangle 492">
            <a:extLst>
              <a:ext uri="{FF2B5EF4-FFF2-40B4-BE49-F238E27FC236}">
                <a16:creationId xmlns:a16="http://schemas.microsoft.com/office/drawing/2014/main" id="{06176602-DEB3-FA4B-BD95-0063B3B12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0286" y="4952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CT</a:t>
            </a:r>
          </a:p>
        </p:txBody>
      </p:sp>
      <p:sp>
        <p:nvSpPr>
          <p:cNvPr id="109" name="Rectangle 493">
            <a:extLst>
              <a:ext uri="{FF2B5EF4-FFF2-40B4-BE49-F238E27FC236}">
                <a16:creationId xmlns:a16="http://schemas.microsoft.com/office/drawing/2014/main" id="{87415D88-0B12-7F48-89CA-88F774200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8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CO</a:t>
            </a:r>
          </a:p>
        </p:txBody>
      </p:sp>
      <p:sp>
        <p:nvSpPr>
          <p:cNvPr id="110" name="Text Box 494">
            <a:extLst>
              <a:ext uri="{FF2B5EF4-FFF2-40B4-BE49-F238E27FC236}">
                <a16:creationId xmlns:a16="http://schemas.microsoft.com/office/drawing/2014/main" id="{757A6B43-750C-FA4B-BC8F-2D20E1E535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90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111" name="Text Box 495">
            <a:extLst>
              <a:ext uri="{FF2B5EF4-FFF2-40B4-BE49-F238E27FC236}">
                <a16:creationId xmlns:a16="http://schemas.microsoft.com/office/drawing/2014/main" id="{0271AE17-8DD2-A242-AE52-44B501FA38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72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2" name="Rectangle 496">
            <a:extLst>
              <a:ext uri="{FF2B5EF4-FFF2-40B4-BE49-F238E27FC236}">
                <a16:creationId xmlns:a16="http://schemas.microsoft.com/office/drawing/2014/main" id="{2E0DDF44-0C2D-8341-BABC-4B181668B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70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CI</a:t>
            </a:r>
          </a:p>
        </p:txBody>
      </p:sp>
      <p:sp>
        <p:nvSpPr>
          <p:cNvPr id="113" name="Text Box 497">
            <a:extLst>
              <a:ext uri="{FF2B5EF4-FFF2-40B4-BE49-F238E27FC236}">
                <a16:creationId xmlns:a16="http://schemas.microsoft.com/office/drawing/2014/main" id="{ACADA6EB-FB7B-FD4C-8423-F59EEEE57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70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4" name="Oval 498">
            <a:extLst>
              <a:ext uri="{FF2B5EF4-FFF2-40B4-BE49-F238E27FC236}">
                <a16:creationId xmlns:a16="http://schemas.microsoft.com/office/drawing/2014/main" id="{EB7E7E75-7E09-7D4C-99CA-A8119C69CC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7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5" name="Oval 499">
            <a:extLst>
              <a:ext uri="{FF2B5EF4-FFF2-40B4-BE49-F238E27FC236}">
                <a16:creationId xmlns:a16="http://schemas.microsoft.com/office/drawing/2014/main" id="{EDED0D8F-1E19-CF4E-B106-90F163397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8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6" name="Oval 500">
            <a:extLst>
              <a:ext uri="{FF2B5EF4-FFF2-40B4-BE49-F238E27FC236}">
                <a16:creationId xmlns:a16="http://schemas.microsoft.com/office/drawing/2014/main" id="{575AACA7-E1CD-EE42-8137-358DEB9C7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23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7" name="Line 501">
            <a:extLst>
              <a:ext uri="{FF2B5EF4-FFF2-40B4-BE49-F238E27FC236}">
                <a16:creationId xmlns:a16="http://schemas.microsoft.com/office/drawing/2014/main" id="{7CFB3E4E-8895-8A40-B109-93B8482FB106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638627"/>
            <a:ext cx="990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8" name="Line 502">
            <a:extLst>
              <a:ext uri="{FF2B5EF4-FFF2-40B4-BE49-F238E27FC236}">
                <a16:creationId xmlns:a16="http://schemas.microsoft.com/office/drawing/2014/main" id="{4866FACF-404C-0646-9003-907AB7D58B3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11486" y="2514427"/>
            <a:ext cx="0" cy="312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9" name="Rectangle 503">
            <a:extLst>
              <a:ext uri="{FF2B5EF4-FFF2-40B4-BE49-F238E27FC236}">
                <a16:creationId xmlns:a16="http://schemas.microsoft.com/office/drawing/2014/main" id="{3F300C58-88C8-1240-B30D-11A033436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3686" y="990427"/>
            <a:ext cx="1524000" cy="8382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L2, L3,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main memory</a:t>
            </a:r>
          </a:p>
        </p:txBody>
      </p:sp>
      <p:sp>
        <p:nvSpPr>
          <p:cNvPr id="120" name="Text Box 504">
            <a:extLst>
              <a:ext uri="{FF2B5EF4-FFF2-40B4-BE49-F238E27FC236}">
                <a16:creationId xmlns:a16="http://schemas.microsoft.com/office/drawing/2014/main" id="{E25ADC79-A5D8-D946-9F1E-0AE65A88E4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886" y="2730327"/>
            <a:ext cx="2773363" cy="610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-cache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(64 sets, 8 lines/set)</a:t>
            </a:r>
          </a:p>
        </p:txBody>
      </p:sp>
      <p:sp>
        <p:nvSpPr>
          <p:cNvPr id="121" name="Line 505">
            <a:extLst>
              <a:ext uri="{FF2B5EF4-FFF2-40B4-BE49-F238E27FC236}">
                <a16:creationId xmlns:a16="http://schemas.microsoft.com/office/drawing/2014/main" id="{BA18D5A4-4009-DB44-8EB6-05367D2D85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886" y="2514427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2" name="Line 506">
            <a:extLst>
              <a:ext uri="{FF2B5EF4-FFF2-40B4-BE49-F238E27FC236}">
                <a16:creationId xmlns:a16="http://schemas.microsoft.com/office/drawing/2014/main" id="{022BF1D1-ECC9-4C47-942B-2DDAD4A7ED3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001886" y="1828627"/>
            <a:ext cx="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3" name="Line 507">
            <a:extLst>
              <a:ext uri="{FF2B5EF4-FFF2-40B4-BE49-F238E27FC236}">
                <a16:creationId xmlns:a16="http://schemas.microsoft.com/office/drawing/2014/main" id="{5C6D6A56-7A50-D842-B6E0-B992C14F777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49286" y="1371427"/>
            <a:ext cx="914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4" name="Text Box 508">
            <a:extLst>
              <a:ext uri="{FF2B5EF4-FFF2-40B4-BE49-F238E27FC236}">
                <a16:creationId xmlns:a16="http://schemas.microsoft.com/office/drawing/2014/main" id="{E0999978-FBEF-CC40-8C13-824A82C91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51" y="1981027"/>
            <a:ext cx="411971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125" name="Text Box 509">
            <a:extLst>
              <a:ext uri="{FF2B5EF4-FFF2-40B4-BE49-F238E27FC236}">
                <a16:creationId xmlns:a16="http://schemas.microsoft.com/office/drawing/2014/main" id="{59081D3B-5EEF-544E-BCDD-370F9F4BF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90898" y="190482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126" name="Line 510">
            <a:extLst>
              <a:ext uri="{FF2B5EF4-FFF2-40B4-BE49-F238E27FC236}">
                <a16:creationId xmlns:a16="http://schemas.microsoft.com/office/drawing/2014/main" id="{468BF317-0FA9-364C-9688-5DE3969AB2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24886" y="1371427"/>
            <a:ext cx="3657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7" name="Line 511">
            <a:extLst>
              <a:ext uri="{FF2B5EF4-FFF2-40B4-BE49-F238E27FC236}">
                <a16:creationId xmlns:a16="http://schemas.microsoft.com/office/drawing/2014/main" id="{883A4379-074F-134A-9096-6D7935E994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68486" y="541002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8" name="Line 512">
            <a:extLst>
              <a:ext uri="{FF2B5EF4-FFF2-40B4-BE49-F238E27FC236}">
                <a16:creationId xmlns:a16="http://schemas.microsoft.com/office/drawing/2014/main" id="{DBB68ACC-4AA6-2C4C-BF82-94AA7E9971BE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410027"/>
            <a:ext cx="0" cy="228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9" name="Text Box 513">
            <a:extLst>
              <a:ext uri="{FF2B5EF4-FFF2-40B4-BE49-F238E27FC236}">
                <a16:creationId xmlns:a16="http://schemas.microsoft.com/office/drawing/2014/main" id="{5D3F4DEE-3742-944B-A4AA-25F74BFA58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8649" y="1452975"/>
            <a:ext cx="188956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address (VA)</a:t>
            </a:r>
          </a:p>
        </p:txBody>
      </p:sp>
      <p:sp>
        <p:nvSpPr>
          <p:cNvPr id="130" name="Rectangle 514">
            <a:extLst>
              <a:ext uri="{FF2B5EF4-FFF2-40B4-BE49-F238E27FC236}">
                <a16:creationId xmlns:a16="http://schemas.microsoft.com/office/drawing/2014/main" id="{1CBB31F6-ED0A-F54A-906F-00B1E3A8F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VPN3</a:t>
            </a:r>
          </a:p>
        </p:txBody>
      </p:sp>
      <p:sp>
        <p:nvSpPr>
          <p:cNvPr id="131" name="Rectangle 515">
            <a:extLst>
              <a:ext uri="{FF2B5EF4-FFF2-40B4-BE49-F238E27FC236}">
                <a16:creationId xmlns:a16="http://schemas.microsoft.com/office/drawing/2014/main" id="{FB0741E0-2107-2F42-B852-93AC1ED54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58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VPN4</a:t>
            </a:r>
          </a:p>
        </p:txBody>
      </p:sp>
      <p:sp>
        <p:nvSpPr>
          <p:cNvPr id="132" name="Text Box 516">
            <a:extLst>
              <a:ext uri="{FF2B5EF4-FFF2-40B4-BE49-F238E27FC236}">
                <a16:creationId xmlns:a16="http://schemas.microsoft.com/office/drawing/2014/main" id="{2363A7F2-BEFB-9B4A-82C6-44302B39D5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52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133" name="Text Box 517">
            <a:extLst>
              <a:ext uri="{FF2B5EF4-FFF2-40B4-BE49-F238E27FC236}">
                <a16:creationId xmlns:a16="http://schemas.microsoft.com/office/drawing/2014/main" id="{9503F0BB-2E1E-E840-8FA9-0DB636733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48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grpSp>
        <p:nvGrpSpPr>
          <p:cNvPr id="134" name="Group 641">
            <a:extLst>
              <a:ext uri="{FF2B5EF4-FFF2-40B4-BE49-F238E27FC236}">
                <a16:creationId xmlns:a16="http://schemas.microsoft.com/office/drawing/2014/main" id="{112B5D5F-67DE-F74B-A332-1F9F40D0E3C4}"/>
              </a:ext>
            </a:extLst>
          </p:cNvPr>
          <p:cNvGrpSpPr>
            <a:grpSpLocks/>
          </p:cNvGrpSpPr>
          <p:nvPr/>
        </p:nvGrpSpPr>
        <p:grpSpPr bwMode="auto">
          <a:xfrm>
            <a:off x="2843849" y="5556077"/>
            <a:ext cx="276225" cy="450850"/>
            <a:chOff x="739" y="2900"/>
            <a:chExt cx="174" cy="284"/>
          </a:xfrm>
        </p:grpSpPr>
        <p:sp>
          <p:nvSpPr>
            <p:cNvPr id="135" name="Line 433">
              <a:extLst>
                <a:ext uri="{FF2B5EF4-FFF2-40B4-BE49-F238E27FC236}">
                  <a16:creationId xmlns:a16="http://schemas.microsoft.com/office/drawing/2014/main" id="{4D0BA067-D290-6148-B6E1-BE01FBF4C5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6" name="Line 434">
              <a:extLst>
                <a:ext uri="{FF2B5EF4-FFF2-40B4-BE49-F238E27FC236}">
                  <a16:creationId xmlns:a16="http://schemas.microsoft.com/office/drawing/2014/main" id="{7831F35E-5524-4240-BCD0-F6C1E0014E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7" name="Line 523">
              <a:extLst>
                <a:ext uri="{FF2B5EF4-FFF2-40B4-BE49-F238E27FC236}">
                  <a16:creationId xmlns:a16="http://schemas.microsoft.com/office/drawing/2014/main" id="{16510330-0812-634E-B5CF-5D709180A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38" name="Rectangle 525">
            <a:extLst>
              <a:ext uri="{FF2B5EF4-FFF2-40B4-BE49-F238E27FC236}">
                <a16:creationId xmlns:a16="http://schemas.microsoft.com/office/drawing/2014/main" id="{E8C27040-447D-F143-880F-4B858F765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9" name="Rectangle 526">
            <a:extLst>
              <a:ext uri="{FF2B5EF4-FFF2-40B4-BE49-F238E27FC236}">
                <a16:creationId xmlns:a16="http://schemas.microsoft.com/office/drawing/2014/main" id="{A29DF0F3-4027-4A42-B4E1-2ABC3E41F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0" name="Line 542">
            <a:extLst>
              <a:ext uri="{FF2B5EF4-FFF2-40B4-BE49-F238E27FC236}">
                <a16:creationId xmlns:a16="http://schemas.microsoft.com/office/drawing/2014/main" id="{A6570872-C908-D94C-B249-6F6FEB63B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86724" y="5178252"/>
            <a:ext cx="0" cy="784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1" name="Line 543">
            <a:extLst>
              <a:ext uri="{FF2B5EF4-FFF2-40B4-BE49-F238E27FC236}">
                <a16:creationId xmlns:a16="http://schemas.microsoft.com/office/drawing/2014/main" id="{988D5511-A7A5-6241-8F25-5158C6936AA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86724" y="5954540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2" name="Oval 544">
            <a:extLst>
              <a:ext uri="{FF2B5EF4-FFF2-40B4-BE49-F238E27FC236}">
                <a16:creationId xmlns:a16="http://schemas.microsoft.com/office/drawing/2014/main" id="{CD0A73FB-52E1-0043-8531-3394CB663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1799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3" name="Rectangle 610">
            <a:extLst>
              <a:ext uri="{FF2B5EF4-FFF2-40B4-BE49-F238E27FC236}">
                <a16:creationId xmlns:a16="http://schemas.microsoft.com/office/drawing/2014/main" id="{081C1E8B-02AF-394F-8B49-8FE83D8DB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4" name="Rectangle 611">
            <a:extLst>
              <a:ext uri="{FF2B5EF4-FFF2-40B4-BE49-F238E27FC236}">
                <a16:creationId xmlns:a16="http://schemas.microsoft.com/office/drawing/2014/main" id="{15F86A52-80EE-374E-A54C-13AB3BD0E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5" name="Line 612">
            <a:extLst>
              <a:ext uri="{FF2B5EF4-FFF2-40B4-BE49-F238E27FC236}">
                <a16:creationId xmlns:a16="http://schemas.microsoft.com/office/drawing/2014/main" id="{C9BA3A06-7823-824F-B4A0-7E744724186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3311" y="5178252"/>
            <a:ext cx="1588" cy="7905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6" name="Line 613">
            <a:extLst>
              <a:ext uri="{FF2B5EF4-FFF2-40B4-BE49-F238E27FC236}">
                <a16:creationId xmlns:a16="http://schemas.microsoft.com/office/drawing/2014/main" id="{F1813ED4-3CC8-414B-BB84-74E2D294AC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24899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7" name="Oval 614">
            <a:extLst>
              <a:ext uri="{FF2B5EF4-FFF2-40B4-BE49-F238E27FC236}">
                <a16:creationId xmlns:a16="http://schemas.microsoft.com/office/drawing/2014/main" id="{B4B92714-F634-0048-A2DE-32C8AE360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9974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8" name="Rectangle 619">
            <a:extLst>
              <a:ext uri="{FF2B5EF4-FFF2-40B4-BE49-F238E27FC236}">
                <a16:creationId xmlns:a16="http://schemas.microsoft.com/office/drawing/2014/main" id="{E777CB09-0078-B74E-A33D-B897EB56D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544965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9" name="Rectangle 620">
            <a:extLst>
              <a:ext uri="{FF2B5EF4-FFF2-40B4-BE49-F238E27FC236}">
                <a16:creationId xmlns:a16="http://schemas.microsoft.com/office/drawing/2014/main" id="{B48091B9-B531-7141-A4CF-B5FFAA744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824365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50" name="Line 621">
            <a:extLst>
              <a:ext uri="{FF2B5EF4-FFF2-40B4-BE49-F238E27FC236}">
                <a16:creationId xmlns:a16="http://schemas.microsoft.com/office/drawing/2014/main" id="{03EAD8A2-6C0F-DB46-B70F-2763A6A2E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3074" y="5173490"/>
            <a:ext cx="0" cy="788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1" name="Line 622">
            <a:extLst>
              <a:ext uri="{FF2B5EF4-FFF2-40B4-BE49-F238E27FC236}">
                <a16:creationId xmlns:a16="http://schemas.microsoft.com/office/drawing/2014/main" id="{9B6643D5-2D1D-7442-BA01-C171052694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3074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2" name="Oval 623">
            <a:extLst>
              <a:ext uri="{FF2B5EF4-FFF2-40B4-BE49-F238E27FC236}">
                <a16:creationId xmlns:a16="http://schemas.microsoft.com/office/drawing/2014/main" id="{38200F61-CE37-0341-A140-AD13AFA48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149" y="5135390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3" name="Line 626">
            <a:extLst>
              <a:ext uri="{FF2B5EF4-FFF2-40B4-BE49-F238E27FC236}">
                <a16:creationId xmlns:a16="http://schemas.microsoft.com/office/drawing/2014/main" id="{19251A09-46CA-3B45-B0D3-AAD68A118FF6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39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4" name="Line 627">
            <a:extLst>
              <a:ext uri="{FF2B5EF4-FFF2-40B4-BE49-F238E27FC236}">
                <a16:creationId xmlns:a16="http://schemas.microsoft.com/office/drawing/2014/main" id="{5E509447-D5FC-4B45-9141-DFF3DB6E0CB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7861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5" name="Line 628">
            <a:extLst>
              <a:ext uri="{FF2B5EF4-FFF2-40B4-BE49-F238E27FC236}">
                <a16:creationId xmlns:a16="http://schemas.microsoft.com/office/drawing/2014/main" id="{7F5F1BBB-CED7-2A4A-8F29-0A5DD36763E6}"/>
              </a:ext>
            </a:extLst>
          </p:cNvPr>
          <p:cNvSpPr>
            <a:spLocks noChangeShapeType="1"/>
          </p:cNvSpPr>
          <p:nvPr/>
        </p:nvSpPr>
        <p:spPr bwMode="auto">
          <a:xfrm>
            <a:off x="8801736" y="3352627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6" name="Line 629">
            <a:extLst>
              <a:ext uri="{FF2B5EF4-FFF2-40B4-BE49-F238E27FC236}">
                <a16:creationId xmlns:a16="http://schemas.microsoft.com/office/drawing/2014/main" id="{A852C9FB-F1FD-C542-BD1C-B400B4434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7" name="Line 631">
            <a:extLst>
              <a:ext uri="{FF2B5EF4-FFF2-40B4-BE49-F238E27FC236}">
                <a16:creationId xmlns:a16="http://schemas.microsoft.com/office/drawing/2014/main" id="{12D6923F-701F-E846-BCB7-EF9A22CA7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7161" y="4038427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8" name="Line 632">
            <a:extLst>
              <a:ext uri="{FF2B5EF4-FFF2-40B4-BE49-F238E27FC236}">
                <a16:creationId xmlns:a16="http://schemas.microsoft.com/office/drawing/2014/main" id="{1A31C77B-CB10-C44E-9B18-4747874F006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87386" y="4043190"/>
            <a:ext cx="0" cy="147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9" name="Line 633">
            <a:extLst>
              <a:ext uri="{FF2B5EF4-FFF2-40B4-BE49-F238E27FC236}">
                <a16:creationId xmlns:a16="http://schemas.microsoft.com/office/drawing/2014/main" id="{15373593-4A8E-1940-B02B-D6A61575609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3961" y="4041602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0" name="Line 634">
            <a:extLst>
              <a:ext uri="{FF2B5EF4-FFF2-40B4-BE49-F238E27FC236}">
                <a16:creationId xmlns:a16="http://schemas.microsoft.com/office/drawing/2014/main" id="{ECB5597A-BC40-484E-B9A3-3204B3020BA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4041602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1" name="Line 635">
            <a:extLst>
              <a:ext uri="{FF2B5EF4-FFF2-40B4-BE49-F238E27FC236}">
                <a16:creationId xmlns:a16="http://schemas.microsoft.com/office/drawing/2014/main" id="{F644A450-58F5-1748-87E5-56A7795FAC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00036" y="419082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2" name="Line 636">
            <a:extLst>
              <a:ext uri="{FF2B5EF4-FFF2-40B4-BE49-F238E27FC236}">
                <a16:creationId xmlns:a16="http://schemas.microsoft.com/office/drawing/2014/main" id="{E6D87784-FB26-8442-B0F0-BE91D9D2459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20736" y="4192415"/>
            <a:ext cx="0" cy="374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3" name="Line 637">
            <a:extLst>
              <a:ext uri="{FF2B5EF4-FFF2-40B4-BE49-F238E27FC236}">
                <a16:creationId xmlns:a16="http://schemas.microsoft.com/office/drawing/2014/main" id="{242A4A9D-B74D-294A-9E07-FDCF0FB4AC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960486" y="4184477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4" name="Line 638">
            <a:extLst>
              <a:ext uri="{FF2B5EF4-FFF2-40B4-BE49-F238E27FC236}">
                <a16:creationId xmlns:a16="http://schemas.microsoft.com/office/drawing/2014/main" id="{3D774FAA-4C1B-FF4B-9F8C-A9ADF45ED2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97061" y="4194002"/>
            <a:ext cx="0" cy="373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5" name="Line 639">
            <a:extLst>
              <a:ext uri="{FF2B5EF4-FFF2-40B4-BE49-F238E27FC236}">
                <a16:creationId xmlns:a16="http://schemas.microsoft.com/office/drawing/2014/main" id="{D3C5C884-DC49-C045-8B76-F3FCEE41950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3936" y="5549727"/>
            <a:ext cx="2349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166" name="Group 642">
            <a:extLst>
              <a:ext uri="{FF2B5EF4-FFF2-40B4-BE49-F238E27FC236}">
                <a16:creationId xmlns:a16="http://schemas.microsoft.com/office/drawing/2014/main" id="{E98B4DB2-D051-5243-8C18-A1FFDE7AE82B}"/>
              </a:ext>
            </a:extLst>
          </p:cNvPr>
          <p:cNvGrpSpPr>
            <a:grpSpLocks/>
          </p:cNvGrpSpPr>
          <p:nvPr/>
        </p:nvGrpSpPr>
        <p:grpSpPr bwMode="auto">
          <a:xfrm>
            <a:off x="3491549" y="5551315"/>
            <a:ext cx="276225" cy="450850"/>
            <a:chOff x="739" y="2900"/>
            <a:chExt cx="174" cy="284"/>
          </a:xfrm>
        </p:grpSpPr>
        <p:sp>
          <p:nvSpPr>
            <p:cNvPr id="167" name="Line 643">
              <a:extLst>
                <a:ext uri="{FF2B5EF4-FFF2-40B4-BE49-F238E27FC236}">
                  <a16:creationId xmlns:a16="http://schemas.microsoft.com/office/drawing/2014/main" id="{7946BE1B-5183-AF45-8FDA-EF361F976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8" name="Line 644">
              <a:extLst>
                <a:ext uri="{FF2B5EF4-FFF2-40B4-BE49-F238E27FC236}">
                  <a16:creationId xmlns:a16="http://schemas.microsoft.com/office/drawing/2014/main" id="{5F1CD3DF-D75A-B44C-B44E-FB5EE60E59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9" name="Line 645">
              <a:extLst>
                <a:ext uri="{FF2B5EF4-FFF2-40B4-BE49-F238E27FC236}">
                  <a16:creationId xmlns:a16="http://schemas.microsoft.com/office/drawing/2014/main" id="{A41EF158-BB66-8D46-B8CF-BA7DBDDE96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170" name="Group 646">
            <a:extLst>
              <a:ext uri="{FF2B5EF4-FFF2-40B4-BE49-F238E27FC236}">
                <a16:creationId xmlns:a16="http://schemas.microsoft.com/office/drawing/2014/main" id="{545D5B0D-893D-554D-831D-CED8A589D6EB}"/>
              </a:ext>
            </a:extLst>
          </p:cNvPr>
          <p:cNvGrpSpPr>
            <a:grpSpLocks/>
          </p:cNvGrpSpPr>
          <p:nvPr/>
        </p:nvGrpSpPr>
        <p:grpSpPr bwMode="auto">
          <a:xfrm>
            <a:off x="4129724" y="5551315"/>
            <a:ext cx="276225" cy="450850"/>
            <a:chOff x="739" y="2900"/>
            <a:chExt cx="174" cy="284"/>
          </a:xfrm>
        </p:grpSpPr>
        <p:sp>
          <p:nvSpPr>
            <p:cNvPr id="171" name="Line 647">
              <a:extLst>
                <a:ext uri="{FF2B5EF4-FFF2-40B4-BE49-F238E27FC236}">
                  <a16:creationId xmlns:a16="http://schemas.microsoft.com/office/drawing/2014/main" id="{09CCB128-CB16-8246-ADDE-0524F06E8F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2" name="Line 648">
              <a:extLst>
                <a:ext uri="{FF2B5EF4-FFF2-40B4-BE49-F238E27FC236}">
                  <a16:creationId xmlns:a16="http://schemas.microsoft.com/office/drawing/2014/main" id="{6ED1E9FA-A9F4-454E-B3FA-93A41C7D2A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3" name="Line 649">
              <a:extLst>
                <a:ext uri="{FF2B5EF4-FFF2-40B4-BE49-F238E27FC236}">
                  <a16:creationId xmlns:a16="http://schemas.microsoft.com/office/drawing/2014/main" id="{52BAAB36-50E6-6840-85DA-3EFC4E2DFB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3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/>
      <p:bldP spid="16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8" grpId="0" animBg="1"/>
      <p:bldP spid="49" grpId="0" animBg="1"/>
      <p:bldP spid="50" grpId="0"/>
      <p:bldP spid="51" grpId="0"/>
      <p:bldP spid="54" grpId="0"/>
      <p:bldP spid="59" grpId="0" animBg="1"/>
      <p:bldP spid="60" grpId="0" animBg="1"/>
      <p:bldP spid="61" grpId="0" animBg="1"/>
      <p:bldP spid="62" grpId="0" animBg="1"/>
      <p:bldP spid="64" grpId="0"/>
      <p:bldP spid="65" grpId="0"/>
      <p:bldP spid="66" grpId="0" animBg="1"/>
      <p:bldP spid="67" grpId="0" animBg="1"/>
      <p:bldP spid="68" grpId="0"/>
      <p:bldP spid="69" grpId="0" animBg="1"/>
      <p:bldP spid="70" grpId="0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/>
      <p:bldP spid="111" grpId="0"/>
      <p:bldP spid="112" grpId="0" animBg="1"/>
      <p:bldP spid="113" grpId="0"/>
      <p:bldP spid="114" grpId="0" animBg="1"/>
      <p:bldP spid="115" grpId="0" animBg="1"/>
      <p:bldP spid="116" grpId="0" animBg="1"/>
      <p:bldP spid="117" grpId="0" animBg="1"/>
      <p:bldP spid="118" grpId="0" animBg="1"/>
      <p:bldP spid="121" grpId="0" animBg="1"/>
      <p:bldP spid="122" grpId="0" animBg="1"/>
      <p:bldP spid="123" grpId="0" animBg="1"/>
      <p:bldP spid="124" grpId="0"/>
      <p:bldP spid="125" grpId="0"/>
      <p:bldP spid="126" grpId="0" animBg="1"/>
      <p:bldP spid="127" grpId="0" animBg="1"/>
      <p:bldP spid="128" grpId="0" animBg="1"/>
      <p:bldP spid="130" grpId="0" animBg="1"/>
      <p:bldP spid="131" grpId="0" animBg="1"/>
      <p:bldP spid="132" grpId="0"/>
      <p:bldP spid="133" grpId="0"/>
      <p:bldP spid="140" grpId="0" animBg="1"/>
      <p:bldP spid="141" grpId="0" animBg="1"/>
      <p:bldP spid="142" grpId="0" animBg="1"/>
      <p:bldP spid="145" grpId="0" animBg="1"/>
      <p:bldP spid="146" grpId="0" animBg="1"/>
      <p:bldP spid="147" grpId="0" animBg="1"/>
      <p:bldP spid="150" grpId="0" animBg="1"/>
      <p:bldP spid="151" grpId="0" animBg="1"/>
      <p:bldP spid="152" grpId="0" animBg="1"/>
      <p:bldP spid="161" grpId="0" animBg="1"/>
      <p:bldP spid="162" grpId="0" animBg="1"/>
      <p:bldP spid="163" grpId="0" animBg="1"/>
      <p:bldP spid="164" grpId="0" animBg="1"/>
      <p:bldP spid="16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</a:p>
        </p:txBody>
      </p:sp>
      <p:sp>
        <p:nvSpPr>
          <p:cNvPr id="5" name="Rectangle 379">
            <a:extLst>
              <a:ext uri="{FF2B5EF4-FFF2-40B4-BE49-F238E27FC236}">
                <a16:creationId xmlns:a16="http://schemas.microsoft.com/office/drawing/2014/main" id="{0A724C1F-7F88-EB43-8A0A-65D144912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86" y="990427"/>
            <a:ext cx="609600" cy="457200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7" name="Rectangle 380">
            <a:extLst>
              <a:ext uri="{FF2B5EF4-FFF2-40B4-BE49-F238E27FC236}">
                <a16:creationId xmlns:a16="http://schemas.microsoft.com/office/drawing/2014/main" id="{8A65E402-1557-7F4F-964E-9F14B3831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1904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</a:t>
            </a:r>
          </a:p>
        </p:txBody>
      </p:sp>
      <p:sp>
        <p:nvSpPr>
          <p:cNvPr id="8" name="Rectangle 381">
            <a:extLst>
              <a:ext uri="{FF2B5EF4-FFF2-40B4-BE49-F238E27FC236}">
                <a16:creationId xmlns:a16="http://schemas.microsoft.com/office/drawing/2014/main" id="{D0574376-8488-DF45-ABEF-3BD424C2F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19048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VPO</a:t>
            </a:r>
          </a:p>
        </p:txBody>
      </p:sp>
      <p:sp>
        <p:nvSpPr>
          <p:cNvPr id="9" name="Text Box 382">
            <a:extLst>
              <a:ext uri="{FF2B5EF4-FFF2-40B4-BE49-F238E27FC236}">
                <a16:creationId xmlns:a16="http://schemas.microsoft.com/office/drawing/2014/main" id="{606D1CC6-78FC-8B49-A9EC-B7F3E4F1C5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36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36</a:t>
            </a:r>
          </a:p>
        </p:txBody>
      </p:sp>
      <p:sp>
        <p:nvSpPr>
          <p:cNvPr id="10" name="Text Box 383">
            <a:extLst>
              <a:ext uri="{FF2B5EF4-FFF2-40B4-BE49-F238E27FC236}">
                <a16:creationId xmlns:a16="http://schemas.microsoft.com/office/drawing/2014/main" id="{7BCB4DAE-E21E-2A48-8F06-387080019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18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12" name="Line 384">
            <a:extLst>
              <a:ext uri="{FF2B5EF4-FFF2-40B4-BE49-F238E27FC236}">
                <a16:creationId xmlns:a16="http://schemas.microsoft.com/office/drawing/2014/main" id="{9FBE6FC9-29A0-AB4A-9AD3-EA0F861C2E9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43886" y="22096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3" name="Rectangle 385">
            <a:extLst>
              <a:ext uri="{FF2B5EF4-FFF2-40B4-BE49-F238E27FC236}">
                <a16:creationId xmlns:a16="http://schemas.microsoft.com/office/drawing/2014/main" id="{026D1B56-0511-0846-809A-35871D293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6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TLBT</a:t>
            </a:r>
          </a:p>
        </p:txBody>
      </p:sp>
      <p:sp>
        <p:nvSpPr>
          <p:cNvPr id="14" name="Rectangle 386">
            <a:extLst>
              <a:ext uri="{FF2B5EF4-FFF2-40B4-BE49-F238E27FC236}">
                <a16:creationId xmlns:a16="http://schemas.microsoft.com/office/drawing/2014/main" id="{274C8D93-477B-8645-B3BB-3AF0CC498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00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TLBI</a:t>
            </a:r>
          </a:p>
        </p:txBody>
      </p:sp>
      <p:sp>
        <p:nvSpPr>
          <p:cNvPr id="15" name="Text Box 387">
            <a:extLst>
              <a:ext uri="{FF2B5EF4-FFF2-40B4-BE49-F238E27FC236}">
                <a16:creationId xmlns:a16="http://schemas.microsoft.com/office/drawing/2014/main" id="{B16C2F3A-E08E-5749-8BA2-17CE43B43B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486" y="2362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</a:t>
            </a:r>
          </a:p>
        </p:txBody>
      </p:sp>
      <p:sp>
        <p:nvSpPr>
          <p:cNvPr id="16" name="Text Box 388">
            <a:extLst>
              <a:ext uri="{FF2B5EF4-FFF2-40B4-BE49-F238E27FC236}">
                <a16:creationId xmlns:a16="http://schemas.microsoft.com/office/drawing/2014/main" id="{5A105DCD-F703-2545-85E8-3115CEBF9C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2886" y="23620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32</a:t>
            </a:r>
          </a:p>
        </p:txBody>
      </p:sp>
      <p:sp>
        <p:nvSpPr>
          <p:cNvPr id="17" name="Rectangle 390">
            <a:extLst>
              <a:ext uri="{FF2B5EF4-FFF2-40B4-BE49-F238E27FC236}">
                <a16:creationId xmlns:a16="http://schemas.microsoft.com/office/drawing/2014/main" id="{6798AB3E-AF55-9A48-8DCB-7F311621D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8" name="Rectangle 391">
            <a:extLst>
              <a:ext uri="{FF2B5EF4-FFF2-40B4-BE49-F238E27FC236}">
                <a16:creationId xmlns:a16="http://schemas.microsoft.com/office/drawing/2014/main" id="{55899E86-7ADC-1B44-A50D-0154C9E8E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9" name="Rectangle 392">
            <a:extLst>
              <a:ext uri="{FF2B5EF4-FFF2-40B4-BE49-F238E27FC236}">
                <a16:creationId xmlns:a16="http://schemas.microsoft.com/office/drawing/2014/main" id="{9D072B0F-37D2-3E4B-9AA5-C7E179434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0" name="Rectangle 393">
            <a:extLst>
              <a:ext uri="{FF2B5EF4-FFF2-40B4-BE49-F238E27FC236}">
                <a16:creationId xmlns:a16="http://schemas.microsoft.com/office/drawing/2014/main" id="{C7B55861-1776-3649-BB3F-3C5EC08C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1" name="Rectangle 394">
            <a:extLst>
              <a:ext uri="{FF2B5EF4-FFF2-40B4-BE49-F238E27FC236}">
                <a16:creationId xmlns:a16="http://schemas.microsoft.com/office/drawing/2014/main" id="{84997299-DA49-3F40-8E15-7C38707D0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2" name="Rectangle 395">
            <a:extLst>
              <a:ext uri="{FF2B5EF4-FFF2-40B4-BE49-F238E27FC236}">
                <a16:creationId xmlns:a16="http://schemas.microsoft.com/office/drawing/2014/main" id="{6096C718-A696-C042-B71C-2DC57ABCF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3" name="Rectangle 396">
            <a:extLst>
              <a:ext uri="{FF2B5EF4-FFF2-40B4-BE49-F238E27FC236}">
                <a16:creationId xmlns:a16="http://schemas.microsoft.com/office/drawing/2014/main" id="{4C8536F0-0CD4-A847-9051-0323E73DA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4" name="Rectangle 397">
            <a:extLst>
              <a:ext uri="{FF2B5EF4-FFF2-40B4-BE49-F238E27FC236}">
                <a16:creationId xmlns:a16="http://schemas.microsoft.com/office/drawing/2014/main" id="{DF74E302-F024-8744-8563-CDF15F3A08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5" name="Rectangle 398">
            <a:extLst>
              <a:ext uri="{FF2B5EF4-FFF2-40B4-BE49-F238E27FC236}">
                <a16:creationId xmlns:a16="http://schemas.microsoft.com/office/drawing/2014/main" id="{3E9849B1-A23A-574B-A0EF-424C3EE69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6" name="Rectangle 399">
            <a:extLst>
              <a:ext uri="{FF2B5EF4-FFF2-40B4-BE49-F238E27FC236}">
                <a16:creationId xmlns:a16="http://schemas.microsoft.com/office/drawing/2014/main" id="{1ABB6E21-B52F-F941-B6C2-1758B84CE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7" name="Rectangle 400">
            <a:extLst>
              <a:ext uri="{FF2B5EF4-FFF2-40B4-BE49-F238E27FC236}">
                <a16:creationId xmlns:a16="http://schemas.microsoft.com/office/drawing/2014/main" id="{CFF0B9F2-6E81-9B48-B3DA-6E3544E88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8" name="Rectangle 401">
            <a:extLst>
              <a:ext uri="{FF2B5EF4-FFF2-40B4-BE49-F238E27FC236}">
                <a16:creationId xmlns:a16="http://schemas.microsoft.com/office/drawing/2014/main" id="{AEE72F94-FED4-714E-BC91-FC32942BB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9" name="Rectangle 402">
            <a:extLst>
              <a:ext uri="{FF2B5EF4-FFF2-40B4-BE49-F238E27FC236}">
                <a16:creationId xmlns:a16="http://schemas.microsoft.com/office/drawing/2014/main" id="{426AD469-A970-B745-9DBD-9026A4185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Rectangle 403">
            <a:extLst>
              <a:ext uri="{FF2B5EF4-FFF2-40B4-BE49-F238E27FC236}">
                <a16:creationId xmlns:a16="http://schemas.microsoft.com/office/drawing/2014/main" id="{7AD07CA1-113C-C74E-9C96-2A6ACD5E9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1" name="Rectangle 404">
            <a:extLst>
              <a:ext uri="{FF2B5EF4-FFF2-40B4-BE49-F238E27FC236}">
                <a16:creationId xmlns:a16="http://schemas.microsoft.com/office/drawing/2014/main" id="{0A06A9DC-20CC-7741-87EF-7DCB777D7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Rectangle 405">
            <a:extLst>
              <a:ext uri="{FF2B5EF4-FFF2-40B4-BE49-F238E27FC236}">
                <a16:creationId xmlns:a16="http://schemas.microsoft.com/office/drawing/2014/main" id="{1E4B4AE1-9FE7-6340-9E03-BC22759F73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3" name="Text Box 406">
            <a:extLst>
              <a:ext uri="{FF2B5EF4-FFF2-40B4-BE49-F238E27FC236}">
                <a16:creationId xmlns:a16="http://schemas.microsoft.com/office/drawing/2014/main" id="{3B89AF1F-61EF-EA47-82B7-3F9D0EFE53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56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34" name="Line 407">
            <a:extLst>
              <a:ext uri="{FF2B5EF4-FFF2-40B4-BE49-F238E27FC236}">
                <a16:creationId xmlns:a16="http://schemas.microsoft.com/office/drawing/2014/main" id="{AC09C429-F829-DD49-94A5-CA63A9EB0E3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289542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5" name="Line 408">
            <a:extLst>
              <a:ext uri="{FF2B5EF4-FFF2-40B4-BE49-F238E27FC236}">
                <a16:creationId xmlns:a16="http://schemas.microsoft.com/office/drawing/2014/main" id="{6DB0C6ED-D54A-9E4F-BAB9-33228AACD6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4288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6" name="Line 409">
            <a:extLst>
              <a:ext uri="{FF2B5EF4-FFF2-40B4-BE49-F238E27FC236}">
                <a16:creationId xmlns:a16="http://schemas.microsoft.com/office/drawing/2014/main" id="{CE11D03D-872D-4344-8D1E-C7E200648DE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4114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7" name="Line 410">
            <a:extLst>
              <a:ext uri="{FF2B5EF4-FFF2-40B4-BE49-F238E27FC236}">
                <a16:creationId xmlns:a16="http://schemas.microsoft.com/office/drawing/2014/main" id="{6628FEDE-2624-5E47-89B6-A8FC3617BB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5812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8" name="Line 411">
            <a:extLst>
              <a:ext uri="{FF2B5EF4-FFF2-40B4-BE49-F238E27FC236}">
                <a16:creationId xmlns:a16="http://schemas.microsoft.com/office/drawing/2014/main" id="{1F6F17C2-AD29-1B4A-93A0-C0C5D58C747D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733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9" name="Line 412">
            <a:extLst>
              <a:ext uri="{FF2B5EF4-FFF2-40B4-BE49-F238E27FC236}">
                <a16:creationId xmlns:a16="http://schemas.microsoft.com/office/drawing/2014/main" id="{EDE7D1C2-97F3-8D4B-A1C1-096F8E134C6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2895427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0" name="Line 413">
            <a:extLst>
              <a:ext uri="{FF2B5EF4-FFF2-40B4-BE49-F238E27FC236}">
                <a16:creationId xmlns:a16="http://schemas.microsoft.com/office/drawing/2014/main" id="{1EC2EC23-F213-3545-840A-18BD2C5A0133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3047827"/>
            <a:ext cx="2895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1" name="Line 414">
            <a:extLst>
              <a:ext uri="{FF2B5EF4-FFF2-40B4-BE49-F238E27FC236}">
                <a16:creationId xmlns:a16="http://schemas.microsoft.com/office/drawing/2014/main" id="{20F984AD-C73A-514F-907B-1210846F3A51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68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2" name="Line 415">
            <a:extLst>
              <a:ext uri="{FF2B5EF4-FFF2-40B4-BE49-F238E27FC236}">
                <a16:creationId xmlns:a16="http://schemas.microsoft.com/office/drawing/2014/main" id="{35D4B3C0-FC29-0A42-8819-E2CED78437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02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3" name="Line 416">
            <a:extLst>
              <a:ext uri="{FF2B5EF4-FFF2-40B4-BE49-F238E27FC236}">
                <a16:creationId xmlns:a16="http://schemas.microsoft.com/office/drawing/2014/main" id="{9233FF45-14D3-264A-A486-0CA1F5E8FEE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36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4" name="Line 417">
            <a:extLst>
              <a:ext uri="{FF2B5EF4-FFF2-40B4-BE49-F238E27FC236}">
                <a16:creationId xmlns:a16="http://schemas.microsoft.com/office/drawing/2014/main" id="{26EA0CD8-A217-AF4D-9C67-7FD0D3C9025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870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5" name="Line 418">
            <a:extLst>
              <a:ext uri="{FF2B5EF4-FFF2-40B4-BE49-F238E27FC236}">
                <a16:creationId xmlns:a16="http://schemas.microsoft.com/office/drawing/2014/main" id="{64E3AEDD-AC9F-9248-9B4C-3D8EE7B9B82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8086" y="2209627"/>
            <a:ext cx="0" cy="26543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6" name="Line 419">
            <a:extLst>
              <a:ext uri="{FF2B5EF4-FFF2-40B4-BE49-F238E27FC236}">
                <a16:creationId xmlns:a16="http://schemas.microsoft.com/office/drawing/2014/main" id="{72567575-743C-0B43-9269-48A446B4EAFB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0086" y="1447627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Text Box 420">
            <a:extLst>
              <a:ext uri="{FF2B5EF4-FFF2-40B4-BE49-F238E27FC236}">
                <a16:creationId xmlns:a16="http://schemas.microsoft.com/office/drawing/2014/main" id="{1CCEDB6B-BB77-7E43-8A04-90D103CB4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0274" y="4235277"/>
            <a:ext cx="3078162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d-TLB (16 sets, 4 entries/set)</a:t>
            </a:r>
          </a:p>
        </p:txBody>
      </p:sp>
      <p:sp>
        <p:nvSpPr>
          <p:cNvPr id="48" name="Rectangle 421">
            <a:extLst>
              <a:ext uri="{FF2B5EF4-FFF2-40B4-BE49-F238E27FC236}">
                <a16:creationId xmlns:a16="http://schemas.microsoft.com/office/drawing/2014/main" id="{88246142-9E1B-0643-B58E-480C60E46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VPN1</a:t>
            </a:r>
          </a:p>
        </p:txBody>
      </p:sp>
      <p:sp>
        <p:nvSpPr>
          <p:cNvPr id="49" name="Rectangle 422">
            <a:extLst>
              <a:ext uri="{FF2B5EF4-FFF2-40B4-BE49-F238E27FC236}">
                <a16:creationId xmlns:a16="http://schemas.microsoft.com/office/drawing/2014/main" id="{8077CAA9-F486-EF49-8756-6D60BD3A8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90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VPN2</a:t>
            </a:r>
          </a:p>
        </p:txBody>
      </p:sp>
      <p:sp>
        <p:nvSpPr>
          <p:cNvPr id="50" name="Text Box 423">
            <a:extLst>
              <a:ext uri="{FF2B5EF4-FFF2-40B4-BE49-F238E27FC236}">
                <a16:creationId xmlns:a16="http://schemas.microsoft.com/office/drawing/2014/main" id="{60847C00-40B5-5548-9F25-222FE790E6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84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1" name="Text Box 424">
            <a:extLst>
              <a:ext uri="{FF2B5EF4-FFF2-40B4-BE49-F238E27FC236}">
                <a16:creationId xmlns:a16="http://schemas.microsoft.com/office/drawing/2014/main" id="{1E55F6F8-9D64-0743-AED9-DA36BE3B9E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80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2" name="Rectangle 425">
            <a:extLst>
              <a:ext uri="{FF2B5EF4-FFF2-40B4-BE49-F238E27FC236}">
                <a16:creationId xmlns:a16="http://schemas.microsoft.com/office/drawing/2014/main" id="{D37B77BA-9894-FF42-8B23-0F19BD060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549727"/>
            <a:ext cx="315912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Rectangle 426">
            <a:extLst>
              <a:ext uri="{FF2B5EF4-FFF2-40B4-BE49-F238E27FC236}">
                <a16:creationId xmlns:a16="http://schemas.microsoft.com/office/drawing/2014/main" id="{8420060D-BBE3-2B42-AA60-FD8D8A5C4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829127"/>
            <a:ext cx="315912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54" name="Text Box 431">
            <a:extLst>
              <a:ext uri="{FF2B5EF4-FFF2-40B4-BE49-F238E27FC236}">
                <a16:creationId xmlns:a16="http://schemas.microsoft.com/office/drawing/2014/main" id="{23E23E35-A132-4C42-B7A5-98E59EDAF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7361" y="5421140"/>
            <a:ext cx="536575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55" name="Rectangle 436">
            <a:extLst>
              <a:ext uri="{FF2B5EF4-FFF2-40B4-BE49-F238E27FC236}">
                <a16:creationId xmlns:a16="http://schemas.microsoft.com/office/drawing/2014/main" id="{88023D3A-DEF2-2743-8760-A370396AB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9486" y="4963940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PPN</a:t>
            </a:r>
          </a:p>
        </p:txBody>
      </p:sp>
      <p:sp>
        <p:nvSpPr>
          <p:cNvPr id="56" name="Rectangle 437">
            <a:extLst>
              <a:ext uri="{FF2B5EF4-FFF2-40B4-BE49-F238E27FC236}">
                <a16:creationId xmlns:a16="http://schemas.microsoft.com/office/drawing/2014/main" id="{F61C43F0-58A4-6C4E-9F53-1611BAA09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6286" y="4963940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PPO</a:t>
            </a:r>
          </a:p>
        </p:txBody>
      </p:sp>
      <p:sp>
        <p:nvSpPr>
          <p:cNvPr id="57" name="Text Box 438">
            <a:extLst>
              <a:ext uri="{FF2B5EF4-FFF2-40B4-BE49-F238E27FC236}">
                <a16:creationId xmlns:a16="http://schemas.microsoft.com/office/drawing/2014/main" id="{E54D6E55-491C-8643-99DB-770BF7C58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74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58" name="Text Box 439">
            <a:extLst>
              <a:ext uri="{FF2B5EF4-FFF2-40B4-BE49-F238E27FC236}">
                <a16:creationId xmlns:a16="http://schemas.microsoft.com/office/drawing/2014/main" id="{613141ED-84DF-874A-A37B-7BAE8B707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7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59" name="Line 440">
            <a:extLst>
              <a:ext uri="{FF2B5EF4-FFF2-40B4-BE49-F238E27FC236}">
                <a16:creationId xmlns:a16="http://schemas.microsoft.com/office/drawing/2014/main" id="{6A244844-9CDF-2B4E-9578-E38B37BFFB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5686" y="3686002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0" name="Line 441">
            <a:extLst>
              <a:ext uri="{FF2B5EF4-FFF2-40B4-BE49-F238E27FC236}">
                <a16:creationId xmlns:a16="http://schemas.microsoft.com/office/drawing/2014/main" id="{D6E782A9-A31F-9D4B-9C82-D507CEFEE8D5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5286" y="3682827"/>
            <a:ext cx="0" cy="1270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1" name="Line 442">
            <a:extLst>
              <a:ext uri="{FF2B5EF4-FFF2-40B4-BE49-F238E27FC236}">
                <a16:creationId xmlns:a16="http://schemas.microsoft.com/office/drawing/2014/main" id="{5193A04C-FD07-1641-95B2-5729C401AA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2661" y="6006927"/>
            <a:ext cx="1952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2" name="Line 443">
            <a:extLst>
              <a:ext uri="{FF2B5EF4-FFF2-40B4-BE49-F238E27FC236}">
                <a16:creationId xmlns:a16="http://schemas.microsoft.com/office/drawing/2014/main" id="{01919ECB-42D1-5B4E-92C2-0FF68051220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15761" y="5273502"/>
            <a:ext cx="952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3" name="Text Box 448">
            <a:extLst>
              <a:ext uri="{FF2B5EF4-FFF2-40B4-BE49-F238E27FC236}">
                <a16:creationId xmlns:a16="http://schemas.microsoft.com/office/drawing/2014/main" id="{06A2CE70-7C01-764F-8DF2-6D89097CB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1961" y="6400627"/>
            <a:ext cx="1150053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tables</a:t>
            </a:r>
          </a:p>
        </p:txBody>
      </p:sp>
      <p:sp>
        <p:nvSpPr>
          <p:cNvPr id="64" name="Text Box 449">
            <a:extLst>
              <a:ext uri="{FF2B5EF4-FFF2-40B4-BE49-F238E27FC236}">
                <a16:creationId xmlns:a16="http://schemas.microsoft.com/office/drawing/2014/main" id="{CEF56763-7DA9-974C-A431-3A985E6C9C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3161" y="353677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65" name="Text Box 450">
            <a:extLst>
              <a:ext uri="{FF2B5EF4-FFF2-40B4-BE49-F238E27FC236}">
                <a16:creationId xmlns:a16="http://schemas.microsoft.com/office/drawing/2014/main" id="{4790353F-AFD4-1740-BD40-C329BE4AE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1857" y="3122691"/>
            <a:ext cx="519372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66" name="Line 451">
            <a:extLst>
              <a:ext uri="{FF2B5EF4-FFF2-40B4-BE49-F238E27FC236}">
                <a16:creationId xmlns:a16="http://schemas.microsoft.com/office/drawing/2014/main" id="{C3F8E305-818D-544F-AC3C-09F9D0FC25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905886" y="2133427"/>
            <a:ext cx="3276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7" name="Line 452">
            <a:extLst>
              <a:ext uri="{FF2B5EF4-FFF2-40B4-BE49-F238E27FC236}">
                <a16:creationId xmlns:a16="http://schemas.microsoft.com/office/drawing/2014/main" id="{53196C38-BF33-F741-9E25-A36C39D4F4F4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2486" y="2133427"/>
            <a:ext cx="0" cy="2819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8" name="Text Box 453">
            <a:extLst>
              <a:ext uri="{FF2B5EF4-FFF2-40B4-BE49-F238E27FC236}">
                <a16:creationId xmlns:a16="http://schemas.microsoft.com/office/drawing/2014/main" id="{482C4A17-B478-E44C-90CA-E2E16197F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9562" y="5206827"/>
            <a:ext cx="891270" cy="902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Physical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address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(PA)</a:t>
            </a:r>
          </a:p>
        </p:txBody>
      </p:sp>
      <p:sp>
        <p:nvSpPr>
          <p:cNvPr id="69" name="Rectangle 454">
            <a:extLst>
              <a:ext uri="{FF2B5EF4-FFF2-40B4-BE49-F238E27FC236}">
                <a16:creationId xmlns:a16="http://schemas.microsoft.com/office/drawing/2014/main" id="{23906022-E630-CC42-8E73-E1B1436AC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486" y="12190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Result</a:t>
            </a:r>
          </a:p>
        </p:txBody>
      </p:sp>
      <p:sp>
        <p:nvSpPr>
          <p:cNvPr id="70" name="Text Box 455">
            <a:extLst>
              <a:ext uri="{FF2B5EF4-FFF2-40B4-BE49-F238E27FC236}">
                <a16:creationId xmlns:a16="http://schemas.microsoft.com/office/drawing/2014/main" id="{916BB153-C285-9648-AD27-A8FF7F4D71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7611" y="990427"/>
            <a:ext cx="560850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32/64</a:t>
            </a:r>
          </a:p>
        </p:txBody>
      </p:sp>
      <p:sp>
        <p:nvSpPr>
          <p:cNvPr id="71" name="Rectangle 456">
            <a:extLst>
              <a:ext uri="{FF2B5EF4-FFF2-40B4-BE49-F238E27FC236}">
                <a16:creationId xmlns:a16="http://schemas.microsoft.com/office/drawing/2014/main" id="{87435866-94E0-7A42-904B-E3AEFFE01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2" name="Rectangle 457">
            <a:extLst>
              <a:ext uri="{FF2B5EF4-FFF2-40B4-BE49-F238E27FC236}">
                <a16:creationId xmlns:a16="http://schemas.microsoft.com/office/drawing/2014/main" id="{F04DA2B9-4AB5-434A-9D7E-4961624A3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3" name="Rectangle 458">
            <a:extLst>
              <a:ext uri="{FF2B5EF4-FFF2-40B4-BE49-F238E27FC236}">
                <a16:creationId xmlns:a16="http://schemas.microsoft.com/office/drawing/2014/main" id="{8B778E7A-52AE-074B-B72D-630B63C99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4" name="Rectangle 459">
            <a:extLst>
              <a:ext uri="{FF2B5EF4-FFF2-40B4-BE49-F238E27FC236}">
                <a16:creationId xmlns:a16="http://schemas.microsoft.com/office/drawing/2014/main" id="{41AA4E67-1D04-9749-B0A5-30654932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5" name="Rectangle 460">
            <a:extLst>
              <a:ext uri="{FF2B5EF4-FFF2-40B4-BE49-F238E27FC236}">
                <a16:creationId xmlns:a16="http://schemas.microsoft.com/office/drawing/2014/main" id="{68DE817B-0D32-7844-A4D8-A074CFEE8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6" name="Rectangle 461">
            <a:extLst>
              <a:ext uri="{FF2B5EF4-FFF2-40B4-BE49-F238E27FC236}">
                <a16:creationId xmlns:a16="http://schemas.microsoft.com/office/drawing/2014/main" id="{03A85AE3-2BF0-9441-A26B-382C17D9D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7" name="Rectangle 462">
            <a:extLst>
              <a:ext uri="{FF2B5EF4-FFF2-40B4-BE49-F238E27FC236}">
                <a16:creationId xmlns:a16="http://schemas.microsoft.com/office/drawing/2014/main" id="{A3B6AC5B-5A75-DF45-B34E-CED0008C2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8" name="Rectangle 463">
            <a:extLst>
              <a:ext uri="{FF2B5EF4-FFF2-40B4-BE49-F238E27FC236}">
                <a16:creationId xmlns:a16="http://schemas.microsoft.com/office/drawing/2014/main" id="{2D6CCE82-DBB0-D14E-8C05-4C6E06E34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9" name="Rectangle 464">
            <a:extLst>
              <a:ext uri="{FF2B5EF4-FFF2-40B4-BE49-F238E27FC236}">
                <a16:creationId xmlns:a16="http://schemas.microsoft.com/office/drawing/2014/main" id="{776A164E-7FD0-234D-9D3E-FE317072E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0" name="Rectangle 465">
            <a:extLst>
              <a:ext uri="{FF2B5EF4-FFF2-40B4-BE49-F238E27FC236}">
                <a16:creationId xmlns:a16="http://schemas.microsoft.com/office/drawing/2014/main" id="{176E3101-B2F4-3B4A-A218-2A0F645BA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1" name="Rectangle 466">
            <a:extLst>
              <a:ext uri="{FF2B5EF4-FFF2-40B4-BE49-F238E27FC236}">
                <a16:creationId xmlns:a16="http://schemas.microsoft.com/office/drawing/2014/main" id="{1839A854-F280-D549-A74E-E2D600F0C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2" name="Rectangle 467">
            <a:extLst>
              <a:ext uri="{FF2B5EF4-FFF2-40B4-BE49-F238E27FC236}">
                <a16:creationId xmlns:a16="http://schemas.microsoft.com/office/drawing/2014/main" id="{C4384B0E-3AFE-1743-871D-2C74B3692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3" name="Rectangle 468">
            <a:extLst>
              <a:ext uri="{FF2B5EF4-FFF2-40B4-BE49-F238E27FC236}">
                <a16:creationId xmlns:a16="http://schemas.microsoft.com/office/drawing/2014/main" id="{DB354761-283B-EC41-B88B-06D127A51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4" name="Rectangle 469">
            <a:extLst>
              <a:ext uri="{FF2B5EF4-FFF2-40B4-BE49-F238E27FC236}">
                <a16:creationId xmlns:a16="http://schemas.microsoft.com/office/drawing/2014/main" id="{588D2EBB-CEEB-2845-9D9B-E78D675FA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5" name="Rectangle 470">
            <a:extLst>
              <a:ext uri="{FF2B5EF4-FFF2-40B4-BE49-F238E27FC236}">
                <a16:creationId xmlns:a16="http://schemas.microsoft.com/office/drawing/2014/main" id="{1B09211E-6A6F-594E-9D21-A7A1F2BF9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6" name="Rectangle 471">
            <a:extLst>
              <a:ext uri="{FF2B5EF4-FFF2-40B4-BE49-F238E27FC236}">
                <a16:creationId xmlns:a16="http://schemas.microsoft.com/office/drawing/2014/main" id="{6828226A-133D-4645-9FBB-B2201E65D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7" name="Text Box 472">
            <a:extLst>
              <a:ext uri="{FF2B5EF4-FFF2-40B4-BE49-F238E27FC236}">
                <a16:creationId xmlns:a16="http://schemas.microsoft.com/office/drawing/2014/main" id="{E0217D17-09B1-BA4B-AC43-2BFB368574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08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88" name="Line 473">
            <a:extLst>
              <a:ext uri="{FF2B5EF4-FFF2-40B4-BE49-F238E27FC236}">
                <a16:creationId xmlns:a16="http://schemas.microsoft.com/office/drawing/2014/main" id="{C635DDC9-24D7-5A4F-A634-B77FC8A4E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7868286" y="5105227"/>
            <a:ext cx="457200" cy="0"/>
          </a:xfrm>
          <a:prstGeom prst="line">
            <a:avLst/>
          </a:prstGeom>
          <a:noFill/>
          <a:ln w="571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9" name="Line 474">
            <a:extLst>
              <a:ext uri="{FF2B5EF4-FFF2-40B4-BE49-F238E27FC236}">
                <a16:creationId xmlns:a16="http://schemas.microsoft.com/office/drawing/2014/main" id="{143E7F53-2EA6-0F4E-A357-8574EDEC09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58886" y="45718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0" name="Line 475">
            <a:extLst>
              <a:ext uri="{FF2B5EF4-FFF2-40B4-BE49-F238E27FC236}">
                <a16:creationId xmlns:a16="http://schemas.microsoft.com/office/drawing/2014/main" id="{36EF91E7-6C7B-AB4A-B7FA-445AC6FC44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30486" y="4571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1" name="Line 476">
            <a:extLst>
              <a:ext uri="{FF2B5EF4-FFF2-40B4-BE49-F238E27FC236}">
                <a16:creationId xmlns:a16="http://schemas.microsoft.com/office/drawing/2014/main" id="{D373E2A3-0209-C043-AC66-78D34EDA16B6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5399" y="4567065"/>
            <a:ext cx="2605087" cy="4762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2" name="Line 477">
            <a:extLst>
              <a:ext uri="{FF2B5EF4-FFF2-40B4-BE49-F238E27FC236}">
                <a16:creationId xmlns:a16="http://schemas.microsoft.com/office/drawing/2014/main" id="{FFD54A67-308B-CB44-8EA1-1433E730B1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26986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3" name="Line 478">
            <a:extLst>
              <a:ext uri="{FF2B5EF4-FFF2-40B4-BE49-F238E27FC236}">
                <a16:creationId xmlns:a16="http://schemas.microsoft.com/office/drawing/2014/main" id="{6735DD2B-4A46-6441-91F2-42122B633CF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73086" y="4190827"/>
            <a:ext cx="0" cy="37465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4" name="Line 479">
            <a:extLst>
              <a:ext uri="{FF2B5EF4-FFF2-40B4-BE49-F238E27FC236}">
                <a16:creationId xmlns:a16="http://schemas.microsoft.com/office/drawing/2014/main" id="{9CDD41B8-63E6-9341-9083-0151D3EE8E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96961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5" name="Line 480">
            <a:extLst>
              <a:ext uri="{FF2B5EF4-FFF2-40B4-BE49-F238E27FC236}">
                <a16:creationId xmlns:a16="http://schemas.microsoft.com/office/drawing/2014/main" id="{919EE829-D459-D84D-9C4E-AA46D06512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30361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6" name="Line 481">
            <a:extLst>
              <a:ext uri="{FF2B5EF4-FFF2-40B4-BE49-F238E27FC236}">
                <a16:creationId xmlns:a16="http://schemas.microsoft.com/office/drawing/2014/main" id="{CAC4D4AF-D91E-2A4F-A24B-2E0531F8E59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25686" y="3428827"/>
            <a:ext cx="0" cy="1524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7" name="Line 482">
            <a:extLst>
              <a:ext uri="{FF2B5EF4-FFF2-40B4-BE49-F238E27FC236}">
                <a16:creationId xmlns:a16="http://schemas.microsoft.com/office/drawing/2014/main" id="{5D10C980-02C0-9143-9D30-E88AB523DCC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4288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8" name="Line 483">
            <a:extLst>
              <a:ext uri="{FF2B5EF4-FFF2-40B4-BE49-F238E27FC236}">
                <a16:creationId xmlns:a16="http://schemas.microsoft.com/office/drawing/2014/main" id="{FCBCFECA-F096-034E-93C8-3D9F92C0756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5812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9" name="Line 484">
            <a:extLst>
              <a:ext uri="{FF2B5EF4-FFF2-40B4-BE49-F238E27FC236}">
                <a16:creationId xmlns:a16="http://schemas.microsoft.com/office/drawing/2014/main" id="{70770198-8FCA-3241-A5CE-0F001DDF16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7336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0" name="Line 485">
            <a:extLst>
              <a:ext uri="{FF2B5EF4-FFF2-40B4-BE49-F238E27FC236}">
                <a16:creationId xmlns:a16="http://schemas.microsoft.com/office/drawing/2014/main" id="{5AF2FEFD-A3A2-544F-A0A4-5091277468B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41146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1" name="Line 429">
            <a:extLst>
              <a:ext uri="{FF2B5EF4-FFF2-40B4-BE49-F238E27FC236}">
                <a16:creationId xmlns:a16="http://schemas.microsoft.com/office/drawing/2014/main" id="{3D2EBBDE-6742-1044-84A3-BB45655D56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6174" y="5168727"/>
            <a:ext cx="0" cy="7762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2" name="Line 430">
            <a:extLst>
              <a:ext uri="{FF2B5EF4-FFF2-40B4-BE49-F238E27FC236}">
                <a16:creationId xmlns:a16="http://schemas.microsoft.com/office/drawing/2014/main" id="{0B9E5A97-B24B-6045-963B-1E4533013F5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96174" y="5945015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3" name="Oval 486">
            <a:extLst>
              <a:ext uri="{FF2B5EF4-FFF2-40B4-BE49-F238E27FC236}">
                <a16:creationId xmlns:a16="http://schemas.microsoft.com/office/drawing/2014/main" id="{BA8C78FA-956C-9D4D-8920-39EEDD395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1249" y="51306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4" name="Oval 487">
            <a:extLst>
              <a:ext uri="{FF2B5EF4-FFF2-40B4-BE49-F238E27FC236}">
                <a16:creationId xmlns:a16="http://schemas.microsoft.com/office/drawing/2014/main" id="{23A29BB4-36B4-7941-A0AB-1277E01C4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26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5" name="Oval 488">
            <a:extLst>
              <a:ext uri="{FF2B5EF4-FFF2-40B4-BE49-F238E27FC236}">
                <a16:creationId xmlns:a16="http://schemas.microsoft.com/office/drawing/2014/main" id="{0CAB92E0-2810-D84C-9A6F-6CAFA1D30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7786" y="2082627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Oval 489">
            <a:extLst>
              <a:ext uri="{FF2B5EF4-FFF2-40B4-BE49-F238E27FC236}">
                <a16:creationId xmlns:a16="http://schemas.microsoft.com/office/drawing/2014/main" id="{75854BE1-9B22-F743-A15E-4606B9444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7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7" name="Line 491">
            <a:extLst>
              <a:ext uri="{FF2B5EF4-FFF2-40B4-BE49-F238E27FC236}">
                <a16:creationId xmlns:a16="http://schemas.microsoft.com/office/drawing/2014/main" id="{C007E9CF-8BD2-ED4F-A9F7-811EC7CC625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792086" y="1523827"/>
            <a:ext cx="0" cy="1828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Rectangle 492">
            <a:extLst>
              <a:ext uri="{FF2B5EF4-FFF2-40B4-BE49-F238E27FC236}">
                <a16:creationId xmlns:a16="http://schemas.microsoft.com/office/drawing/2014/main" id="{06176602-DEB3-FA4B-BD95-0063B3B12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0286" y="4952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CT</a:t>
            </a:r>
          </a:p>
        </p:txBody>
      </p:sp>
      <p:sp>
        <p:nvSpPr>
          <p:cNvPr id="109" name="Rectangle 493">
            <a:extLst>
              <a:ext uri="{FF2B5EF4-FFF2-40B4-BE49-F238E27FC236}">
                <a16:creationId xmlns:a16="http://schemas.microsoft.com/office/drawing/2014/main" id="{87415D88-0B12-7F48-89CA-88F774200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8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CO</a:t>
            </a:r>
          </a:p>
        </p:txBody>
      </p:sp>
      <p:sp>
        <p:nvSpPr>
          <p:cNvPr id="110" name="Text Box 494">
            <a:extLst>
              <a:ext uri="{FF2B5EF4-FFF2-40B4-BE49-F238E27FC236}">
                <a16:creationId xmlns:a16="http://schemas.microsoft.com/office/drawing/2014/main" id="{757A6B43-750C-FA4B-BC8F-2D20E1E535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90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111" name="Text Box 495">
            <a:extLst>
              <a:ext uri="{FF2B5EF4-FFF2-40B4-BE49-F238E27FC236}">
                <a16:creationId xmlns:a16="http://schemas.microsoft.com/office/drawing/2014/main" id="{0271AE17-8DD2-A242-AE52-44B501FA38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72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2" name="Rectangle 496">
            <a:extLst>
              <a:ext uri="{FF2B5EF4-FFF2-40B4-BE49-F238E27FC236}">
                <a16:creationId xmlns:a16="http://schemas.microsoft.com/office/drawing/2014/main" id="{2E0DDF44-0C2D-8341-BABC-4B181668B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70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CI</a:t>
            </a:r>
          </a:p>
        </p:txBody>
      </p:sp>
      <p:sp>
        <p:nvSpPr>
          <p:cNvPr id="113" name="Text Box 497">
            <a:extLst>
              <a:ext uri="{FF2B5EF4-FFF2-40B4-BE49-F238E27FC236}">
                <a16:creationId xmlns:a16="http://schemas.microsoft.com/office/drawing/2014/main" id="{ACADA6EB-FB7B-FD4C-8423-F59EEEE57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70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4" name="Oval 498">
            <a:extLst>
              <a:ext uri="{FF2B5EF4-FFF2-40B4-BE49-F238E27FC236}">
                <a16:creationId xmlns:a16="http://schemas.microsoft.com/office/drawing/2014/main" id="{EB7E7E75-7E09-7D4C-99CA-A8119C69CC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7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5" name="Oval 499">
            <a:extLst>
              <a:ext uri="{FF2B5EF4-FFF2-40B4-BE49-F238E27FC236}">
                <a16:creationId xmlns:a16="http://schemas.microsoft.com/office/drawing/2014/main" id="{EDED0D8F-1E19-CF4E-B106-90F163397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8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6" name="Oval 500">
            <a:extLst>
              <a:ext uri="{FF2B5EF4-FFF2-40B4-BE49-F238E27FC236}">
                <a16:creationId xmlns:a16="http://schemas.microsoft.com/office/drawing/2014/main" id="{575AACA7-E1CD-EE42-8137-358DEB9C7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23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7" name="Line 501">
            <a:extLst>
              <a:ext uri="{FF2B5EF4-FFF2-40B4-BE49-F238E27FC236}">
                <a16:creationId xmlns:a16="http://schemas.microsoft.com/office/drawing/2014/main" id="{7CFB3E4E-8895-8A40-B109-93B8482FB106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638627"/>
            <a:ext cx="990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8" name="Line 502">
            <a:extLst>
              <a:ext uri="{FF2B5EF4-FFF2-40B4-BE49-F238E27FC236}">
                <a16:creationId xmlns:a16="http://schemas.microsoft.com/office/drawing/2014/main" id="{4866FACF-404C-0646-9003-907AB7D58B3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11486" y="2514427"/>
            <a:ext cx="0" cy="312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9" name="Rectangle 503">
            <a:extLst>
              <a:ext uri="{FF2B5EF4-FFF2-40B4-BE49-F238E27FC236}">
                <a16:creationId xmlns:a16="http://schemas.microsoft.com/office/drawing/2014/main" id="{3F300C58-88C8-1240-B30D-11A033436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3686" y="990427"/>
            <a:ext cx="1524000" cy="8382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L2, L3,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main memory</a:t>
            </a:r>
          </a:p>
        </p:txBody>
      </p:sp>
      <p:sp>
        <p:nvSpPr>
          <p:cNvPr id="120" name="Text Box 504">
            <a:extLst>
              <a:ext uri="{FF2B5EF4-FFF2-40B4-BE49-F238E27FC236}">
                <a16:creationId xmlns:a16="http://schemas.microsoft.com/office/drawing/2014/main" id="{E25ADC79-A5D8-D946-9F1E-0AE65A88E4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886" y="2730327"/>
            <a:ext cx="2773363" cy="610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-cache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(64 sets, 8 lines/set)</a:t>
            </a:r>
          </a:p>
        </p:txBody>
      </p:sp>
      <p:sp>
        <p:nvSpPr>
          <p:cNvPr id="121" name="Line 505">
            <a:extLst>
              <a:ext uri="{FF2B5EF4-FFF2-40B4-BE49-F238E27FC236}">
                <a16:creationId xmlns:a16="http://schemas.microsoft.com/office/drawing/2014/main" id="{BA18D5A4-4009-DB44-8EB6-05367D2D85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886" y="2514427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2" name="Line 506">
            <a:extLst>
              <a:ext uri="{FF2B5EF4-FFF2-40B4-BE49-F238E27FC236}">
                <a16:creationId xmlns:a16="http://schemas.microsoft.com/office/drawing/2014/main" id="{022BF1D1-ECC9-4C47-942B-2DDAD4A7ED3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001886" y="1828627"/>
            <a:ext cx="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3" name="Line 507">
            <a:extLst>
              <a:ext uri="{FF2B5EF4-FFF2-40B4-BE49-F238E27FC236}">
                <a16:creationId xmlns:a16="http://schemas.microsoft.com/office/drawing/2014/main" id="{5C6D6A56-7A50-D842-B6E0-B992C14F777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49286" y="1371427"/>
            <a:ext cx="914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4" name="Text Box 508">
            <a:extLst>
              <a:ext uri="{FF2B5EF4-FFF2-40B4-BE49-F238E27FC236}">
                <a16:creationId xmlns:a16="http://schemas.microsoft.com/office/drawing/2014/main" id="{E0999978-FBEF-CC40-8C13-824A82C91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51" y="1981027"/>
            <a:ext cx="411971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125" name="Text Box 509">
            <a:extLst>
              <a:ext uri="{FF2B5EF4-FFF2-40B4-BE49-F238E27FC236}">
                <a16:creationId xmlns:a16="http://schemas.microsoft.com/office/drawing/2014/main" id="{59081D3B-5EEF-544E-BCDD-370F9F4BF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90898" y="190482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126" name="Line 510">
            <a:extLst>
              <a:ext uri="{FF2B5EF4-FFF2-40B4-BE49-F238E27FC236}">
                <a16:creationId xmlns:a16="http://schemas.microsoft.com/office/drawing/2014/main" id="{468BF317-0FA9-364C-9688-5DE3969AB2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24886" y="1371427"/>
            <a:ext cx="3657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7" name="Line 511">
            <a:extLst>
              <a:ext uri="{FF2B5EF4-FFF2-40B4-BE49-F238E27FC236}">
                <a16:creationId xmlns:a16="http://schemas.microsoft.com/office/drawing/2014/main" id="{883A4379-074F-134A-9096-6D7935E994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68486" y="541002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8" name="Line 512">
            <a:extLst>
              <a:ext uri="{FF2B5EF4-FFF2-40B4-BE49-F238E27FC236}">
                <a16:creationId xmlns:a16="http://schemas.microsoft.com/office/drawing/2014/main" id="{DBB68ACC-4AA6-2C4C-BF82-94AA7E9971BE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410027"/>
            <a:ext cx="0" cy="228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9" name="Text Box 513">
            <a:extLst>
              <a:ext uri="{FF2B5EF4-FFF2-40B4-BE49-F238E27FC236}">
                <a16:creationId xmlns:a16="http://schemas.microsoft.com/office/drawing/2014/main" id="{5D3F4DEE-3742-944B-A4AA-25F74BFA58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8649" y="1452975"/>
            <a:ext cx="188956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address (VA)</a:t>
            </a:r>
          </a:p>
        </p:txBody>
      </p:sp>
      <p:sp>
        <p:nvSpPr>
          <p:cNvPr id="130" name="Rectangle 514">
            <a:extLst>
              <a:ext uri="{FF2B5EF4-FFF2-40B4-BE49-F238E27FC236}">
                <a16:creationId xmlns:a16="http://schemas.microsoft.com/office/drawing/2014/main" id="{1CBB31F6-ED0A-F54A-906F-00B1E3A8F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VPN3</a:t>
            </a:r>
          </a:p>
        </p:txBody>
      </p:sp>
      <p:sp>
        <p:nvSpPr>
          <p:cNvPr id="131" name="Rectangle 515">
            <a:extLst>
              <a:ext uri="{FF2B5EF4-FFF2-40B4-BE49-F238E27FC236}">
                <a16:creationId xmlns:a16="http://schemas.microsoft.com/office/drawing/2014/main" id="{FB0741E0-2107-2F42-B852-93AC1ED54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58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VPN4</a:t>
            </a:r>
          </a:p>
        </p:txBody>
      </p:sp>
      <p:sp>
        <p:nvSpPr>
          <p:cNvPr id="132" name="Text Box 516">
            <a:extLst>
              <a:ext uri="{FF2B5EF4-FFF2-40B4-BE49-F238E27FC236}">
                <a16:creationId xmlns:a16="http://schemas.microsoft.com/office/drawing/2014/main" id="{2363A7F2-BEFB-9B4A-82C6-44302B39D5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52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133" name="Text Box 517">
            <a:extLst>
              <a:ext uri="{FF2B5EF4-FFF2-40B4-BE49-F238E27FC236}">
                <a16:creationId xmlns:a16="http://schemas.microsoft.com/office/drawing/2014/main" id="{9503F0BB-2E1E-E840-8FA9-0DB636733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48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grpSp>
        <p:nvGrpSpPr>
          <p:cNvPr id="134" name="Group 641">
            <a:extLst>
              <a:ext uri="{FF2B5EF4-FFF2-40B4-BE49-F238E27FC236}">
                <a16:creationId xmlns:a16="http://schemas.microsoft.com/office/drawing/2014/main" id="{112B5D5F-67DE-F74B-A332-1F9F40D0E3C4}"/>
              </a:ext>
            </a:extLst>
          </p:cNvPr>
          <p:cNvGrpSpPr>
            <a:grpSpLocks/>
          </p:cNvGrpSpPr>
          <p:nvPr/>
        </p:nvGrpSpPr>
        <p:grpSpPr bwMode="auto">
          <a:xfrm>
            <a:off x="2843849" y="5556077"/>
            <a:ext cx="276225" cy="450850"/>
            <a:chOff x="739" y="2900"/>
            <a:chExt cx="174" cy="284"/>
          </a:xfrm>
        </p:grpSpPr>
        <p:sp>
          <p:nvSpPr>
            <p:cNvPr id="135" name="Line 433">
              <a:extLst>
                <a:ext uri="{FF2B5EF4-FFF2-40B4-BE49-F238E27FC236}">
                  <a16:creationId xmlns:a16="http://schemas.microsoft.com/office/drawing/2014/main" id="{4D0BA067-D290-6148-B6E1-BE01FBF4C5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6" name="Line 434">
              <a:extLst>
                <a:ext uri="{FF2B5EF4-FFF2-40B4-BE49-F238E27FC236}">
                  <a16:creationId xmlns:a16="http://schemas.microsoft.com/office/drawing/2014/main" id="{7831F35E-5524-4240-BCD0-F6C1E0014E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7" name="Line 523">
              <a:extLst>
                <a:ext uri="{FF2B5EF4-FFF2-40B4-BE49-F238E27FC236}">
                  <a16:creationId xmlns:a16="http://schemas.microsoft.com/office/drawing/2014/main" id="{16510330-0812-634E-B5CF-5D709180A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38" name="Rectangle 525">
            <a:extLst>
              <a:ext uri="{FF2B5EF4-FFF2-40B4-BE49-F238E27FC236}">
                <a16:creationId xmlns:a16="http://schemas.microsoft.com/office/drawing/2014/main" id="{E8C27040-447D-F143-880F-4B858F765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9" name="Rectangle 526">
            <a:extLst>
              <a:ext uri="{FF2B5EF4-FFF2-40B4-BE49-F238E27FC236}">
                <a16:creationId xmlns:a16="http://schemas.microsoft.com/office/drawing/2014/main" id="{A29DF0F3-4027-4A42-B4E1-2ABC3E41F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0" name="Line 542">
            <a:extLst>
              <a:ext uri="{FF2B5EF4-FFF2-40B4-BE49-F238E27FC236}">
                <a16:creationId xmlns:a16="http://schemas.microsoft.com/office/drawing/2014/main" id="{A6570872-C908-D94C-B249-6F6FEB63B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86724" y="5178252"/>
            <a:ext cx="0" cy="784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1" name="Line 543">
            <a:extLst>
              <a:ext uri="{FF2B5EF4-FFF2-40B4-BE49-F238E27FC236}">
                <a16:creationId xmlns:a16="http://schemas.microsoft.com/office/drawing/2014/main" id="{988D5511-A7A5-6241-8F25-5158C6936AA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86724" y="5954540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2" name="Oval 544">
            <a:extLst>
              <a:ext uri="{FF2B5EF4-FFF2-40B4-BE49-F238E27FC236}">
                <a16:creationId xmlns:a16="http://schemas.microsoft.com/office/drawing/2014/main" id="{CD0A73FB-52E1-0043-8531-3394CB663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1799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3" name="Rectangle 610">
            <a:extLst>
              <a:ext uri="{FF2B5EF4-FFF2-40B4-BE49-F238E27FC236}">
                <a16:creationId xmlns:a16="http://schemas.microsoft.com/office/drawing/2014/main" id="{081C1E8B-02AF-394F-8B49-8FE83D8DB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4" name="Rectangle 611">
            <a:extLst>
              <a:ext uri="{FF2B5EF4-FFF2-40B4-BE49-F238E27FC236}">
                <a16:creationId xmlns:a16="http://schemas.microsoft.com/office/drawing/2014/main" id="{15F86A52-80EE-374E-A54C-13AB3BD0E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5" name="Line 612">
            <a:extLst>
              <a:ext uri="{FF2B5EF4-FFF2-40B4-BE49-F238E27FC236}">
                <a16:creationId xmlns:a16="http://schemas.microsoft.com/office/drawing/2014/main" id="{C9BA3A06-7823-824F-B4A0-7E744724186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3311" y="5178252"/>
            <a:ext cx="1588" cy="7905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6" name="Line 613">
            <a:extLst>
              <a:ext uri="{FF2B5EF4-FFF2-40B4-BE49-F238E27FC236}">
                <a16:creationId xmlns:a16="http://schemas.microsoft.com/office/drawing/2014/main" id="{F1813ED4-3CC8-414B-BB84-74E2D294AC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24899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7" name="Oval 614">
            <a:extLst>
              <a:ext uri="{FF2B5EF4-FFF2-40B4-BE49-F238E27FC236}">
                <a16:creationId xmlns:a16="http://schemas.microsoft.com/office/drawing/2014/main" id="{B4B92714-F634-0048-A2DE-32C8AE360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9974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8" name="Rectangle 619">
            <a:extLst>
              <a:ext uri="{FF2B5EF4-FFF2-40B4-BE49-F238E27FC236}">
                <a16:creationId xmlns:a16="http://schemas.microsoft.com/office/drawing/2014/main" id="{E777CB09-0078-B74E-A33D-B897EB56D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544965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9" name="Rectangle 620">
            <a:extLst>
              <a:ext uri="{FF2B5EF4-FFF2-40B4-BE49-F238E27FC236}">
                <a16:creationId xmlns:a16="http://schemas.microsoft.com/office/drawing/2014/main" id="{B48091B9-B531-7141-A4CF-B5FFAA744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824365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50" name="Line 621">
            <a:extLst>
              <a:ext uri="{FF2B5EF4-FFF2-40B4-BE49-F238E27FC236}">
                <a16:creationId xmlns:a16="http://schemas.microsoft.com/office/drawing/2014/main" id="{03EAD8A2-6C0F-DB46-B70F-2763A6A2E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3074" y="5173490"/>
            <a:ext cx="0" cy="788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1" name="Line 622">
            <a:extLst>
              <a:ext uri="{FF2B5EF4-FFF2-40B4-BE49-F238E27FC236}">
                <a16:creationId xmlns:a16="http://schemas.microsoft.com/office/drawing/2014/main" id="{9B6643D5-2D1D-7442-BA01-C171052694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3074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2" name="Oval 623">
            <a:extLst>
              <a:ext uri="{FF2B5EF4-FFF2-40B4-BE49-F238E27FC236}">
                <a16:creationId xmlns:a16="http://schemas.microsoft.com/office/drawing/2014/main" id="{38200F61-CE37-0341-A140-AD13AFA48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149" y="5135390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3" name="Line 626">
            <a:extLst>
              <a:ext uri="{FF2B5EF4-FFF2-40B4-BE49-F238E27FC236}">
                <a16:creationId xmlns:a16="http://schemas.microsoft.com/office/drawing/2014/main" id="{19251A09-46CA-3B45-B0D3-AAD68A118FF6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39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4" name="Line 627">
            <a:extLst>
              <a:ext uri="{FF2B5EF4-FFF2-40B4-BE49-F238E27FC236}">
                <a16:creationId xmlns:a16="http://schemas.microsoft.com/office/drawing/2014/main" id="{5E509447-D5FC-4B45-9141-DFF3DB6E0CB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7861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5" name="Line 628">
            <a:extLst>
              <a:ext uri="{FF2B5EF4-FFF2-40B4-BE49-F238E27FC236}">
                <a16:creationId xmlns:a16="http://schemas.microsoft.com/office/drawing/2014/main" id="{7F5F1BBB-CED7-2A4A-8F29-0A5DD36763E6}"/>
              </a:ext>
            </a:extLst>
          </p:cNvPr>
          <p:cNvSpPr>
            <a:spLocks noChangeShapeType="1"/>
          </p:cNvSpPr>
          <p:nvPr/>
        </p:nvSpPr>
        <p:spPr bwMode="auto">
          <a:xfrm>
            <a:off x="8801736" y="3352627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6" name="Line 629">
            <a:extLst>
              <a:ext uri="{FF2B5EF4-FFF2-40B4-BE49-F238E27FC236}">
                <a16:creationId xmlns:a16="http://schemas.microsoft.com/office/drawing/2014/main" id="{A852C9FB-F1FD-C542-BD1C-B400B4434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7" name="Line 631">
            <a:extLst>
              <a:ext uri="{FF2B5EF4-FFF2-40B4-BE49-F238E27FC236}">
                <a16:creationId xmlns:a16="http://schemas.microsoft.com/office/drawing/2014/main" id="{12D6923F-701F-E846-BCB7-EF9A22CA7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7161" y="4038427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8" name="Line 632">
            <a:extLst>
              <a:ext uri="{FF2B5EF4-FFF2-40B4-BE49-F238E27FC236}">
                <a16:creationId xmlns:a16="http://schemas.microsoft.com/office/drawing/2014/main" id="{1A31C77B-CB10-C44E-9B18-4747874F006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87386" y="4043190"/>
            <a:ext cx="0" cy="1476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9" name="Line 633">
            <a:extLst>
              <a:ext uri="{FF2B5EF4-FFF2-40B4-BE49-F238E27FC236}">
                <a16:creationId xmlns:a16="http://schemas.microsoft.com/office/drawing/2014/main" id="{15373593-4A8E-1940-B02B-D6A61575609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3961" y="4041602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0" name="Line 634">
            <a:extLst>
              <a:ext uri="{FF2B5EF4-FFF2-40B4-BE49-F238E27FC236}">
                <a16:creationId xmlns:a16="http://schemas.microsoft.com/office/drawing/2014/main" id="{ECB5597A-BC40-484E-B9A3-3204B3020BA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4041602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1" name="Line 635">
            <a:extLst>
              <a:ext uri="{FF2B5EF4-FFF2-40B4-BE49-F238E27FC236}">
                <a16:creationId xmlns:a16="http://schemas.microsoft.com/office/drawing/2014/main" id="{F644A450-58F5-1748-87E5-56A7795FAC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00036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2" name="Line 636">
            <a:extLst>
              <a:ext uri="{FF2B5EF4-FFF2-40B4-BE49-F238E27FC236}">
                <a16:creationId xmlns:a16="http://schemas.microsoft.com/office/drawing/2014/main" id="{E6D87784-FB26-8442-B0F0-BE91D9D2459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20736" y="4192415"/>
            <a:ext cx="0" cy="37465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3" name="Line 637">
            <a:extLst>
              <a:ext uri="{FF2B5EF4-FFF2-40B4-BE49-F238E27FC236}">
                <a16:creationId xmlns:a16="http://schemas.microsoft.com/office/drawing/2014/main" id="{242A4A9D-B74D-294A-9E07-FDCF0FB4AC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960486" y="418447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4" name="Line 638">
            <a:extLst>
              <a:ext uri="{FF2B5EF4-FFF2-40B4-BE49-F238E27FC236}">
                <a16:creationId xmlns:a16="http://schemas.microsoft.com/office/drawing/2014/main" id="{3D774FAA-4C1B-FF4B-9F8C-A9ADF45ED2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97061" y="4194002"/>
            <a:ext cx="0" cy="3730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5" name="Line 639">
            <a:extLst>
              <a:ext uri="{FF2B5EF4-FFF2-40B4-BE49-F238E27FC236}">
                <a16:creationId xmlns:a16="http://schemas.microsoft.com/office/drawing/2014/main" id="{D3C5C884-DC49-C045-8B76-F3FCEE41950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3936" y="5549727"/>
            <a:ext cx="2349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166" name="Group 642">
            <a:extLst>
              <a:ext uri="{FF2B5EF4-FFF2-40B4-BE49-F238E27FC236}">
                <a16:creationId xmlns:a16="http://schemas.microsoft.com/office/drawing/2014/main" id="{E98B4DB2-D051-5243-8C18-A1FFDE7AE82B}"/>
              </a:ext>
            </a:extLst>
          </p:cNvPr>
          <p:cNvGrpSpPr>
            <a:grpSpLocks/>
          </p:cNvGrpSpPr>
          <p:nvPr/>
        </p:nvGrpSpPr>
        <p:grpSpPr bwMode="auto">
          <a:xfrm>
            <a:off x="3491549" y="5551315"/>
            <a:ext cx="276225" cy="450850"/>
            <a:chOff x="739" y="2900"/>
            <a:chExt cx="174" cy="284"/>
          </a:xfrm>
        </p:grpSpPr>
        <p:sp>
          <p:nvSpPr>
            <p:cNvPr id="167" name="Line 643">
              <a:extLst>
                <a:ext uri="{FF2B5EF4-FFF2-40B4-BE49-F238E27FC236}">
                  <a16:creationId xmlns:a16="http://schemas.microsoft.com/office/drawing/2014/main" id="{7946BE1B-5183-AF45-8FDA-EF361F976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8" name="Line 644">
              <a:extLst>
                <a:ext uri="{FF2B5EF4-FFF2-40B4-BE49-F238E27FC236}">
                  <a16:creationId xmlns:a16="http://schemas.microsoft.com/office/drawing/2014/main" id="{5F1CD3DF-D75A-B44C-B44E-FB5EE60E59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9" name="Line 645">
              <a:extLst>
                <a:ext uri="{FF2B5EF4-FFF2-40B4-BE49-F238E27FC236}">
                  <a16:creationId xmlns:a16="http://schemas.microsoft.com/office/drawing/2014/main" id="{A41EF158-BB66-8D46-B8CF-BA7DBDDE96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170" name="Group 646">
            <a:extLst>
              <a:ext uri="{FF2B5EF4-FFF2-40B4-BE49-F238E27FC236}">
                <a16:creationId xmlns:a16="http://schemas.microsoft.com/office/drawing/2014/main" id="{545D5B0D-893D-554D-831D-CED8A589D6EB}"/>
              </a:ext>
            </a:extLst>
          </p:cNvPr>
          <p:cNvGrpSpPr>
            <a:grpSpLocks/>
          </p:cNvGrpSpPr>
          <p:nvPr/>
        </p:nvGrpSpPr>
        <p:grpSpPr bwMode="auto">
          <a:xfrm>
            <a:off x="4129724" y="5551315"/>
            <a:ext cx="276225" cy="450850"/>
            <a:chOff x="739" y="2900"/>
            <a:chExt cx="174" cy="284"/>
          </a:xfrm>
        </p:grpSpPr>
        <p:sp>
          <p:nvSpPr>
            <p:cNvPr id="171" name="Line 647">
              <a:extLst>
                <a:ext uri="{FF2B5EF4-FFF2-40B4-BE49-F238E27FC236}">
                  <a16:creationId xmlns:a16="http://schemas.microsoft.com/office/drawing/2014/main" id="{09CCB128-CB16-8246-ADDE-0524F06E8F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2" name="Line 648">
              <a:extLst>
                <a:ext uri="{FF2B5EF4-FFF2-40B4-BE49-F238E27FC236}">
                  <a16:creationId xmlns:a16="http://schemas.microsoft.com/office/drawing/2014/main" id="{6ED1E9FA-A9F4-454E-B3FA-93A41C7D2A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3" name="Line 649">
              <a:extLst>
                <a:ext uri="{FF2B5EF4-FFF2-40B4-BE49-F238E27FC236}">
                  <a16:creationId xmlns:a16="http://schemas.microsoft.com/office/drawing/2014/main" id="{52BAAB36-50E6-6840-85DA-3EFC4E2DFB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2251869B-C2FF-F345-A063-6A4712A1D9A1}"/>
              </a:ext>
            </a:extLst>
          </p:cNvPr>
          <p:cNvSpPr txBox="1"/>
          <p:nvPr/>
        </p:nvSpPr>
        <p:spPr>
          <a:xfrm>
            <a:off x="8574664" y="5588401"/>
            <a:ext cx="23972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VIPT:</a:t>
            </a:r>
          </a:p>
          <a:p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physically tagged</a:t>
            </a:r>
          </a:p>
        </p:txBody>
      </p:sp>
    </p:spTree>
    <p:extLst>
      <p:ext uri="{BB962C8B-B14F-4D97-AF65-F5344CB8AC3E}">
        <p14:creationId xmlns:p14="http://schemas.microsoft.com/office/powerpoint/2010/main" val="179175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B96BCA-65B7-9B41-833F-4964A7A9F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565" y="1118697"/>
            <a:ext cx="8992870" cy="5027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BBB08-10BF-3D4B-A137-4E808DF044CC}"/>
              </a:ext>
            </a:extLst>
          </p:cNvPr>
          <p:cNvSpPr txBox="1"/>
          <p:nvPr/>
        </p:nvSpPr>
        <p:spPr>
          <a:xfrm>
            <a:off x="1997253" y="1282223"/>
            <a:ext cx="3248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tag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需要来自物理地址？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D63FDE-9085-A842-872F-5D73E631FD88}"/>
              </a:ext>
            </a:extLst>
          </p:cNvPr>
          <p:cNvSpPr txBox="1"/>
          <p:nvPr/>
        </p:nvSpPr>
        <p:spPr>
          <a:xfrm>
            <a:off x="8574664" y="5588401"/>
            <a:ext cx="23972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VIPT:</a:t>
            </a:r>
          </a:p>
          <a:p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physically tagged</a:t>
            </a:r>
          </a:p>
        </p:txBody>
      </p:sp>
    </p:spTree>
    <p:extLst>
      <p:ext uri="{BB962C8B-B14F-4D97-AF65-F5344CB8AC3E}">
        <p14:creationId xmlns:p14="http://schemas.microsoft.com/office/powerpoint/2010/main" val="5718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补充：</a:t>
            </a:r>
            <a:r>
              <a:rPr lang="en-US" sz="3200" b="0" i="1" u="none" strike="noStrike" dirty="0">
                <a:solidFill>
                  <a:srgbClr val="000000"/>
                </a:solidFill>
                <a:effectLst/>
                <a:latin typeface="-webkit-standard"/>
              </a:rPr>
              <a:t>VIVT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Cache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29E43-B7EB-1E49-A2B3-AFE46BFD8C7E}"/>
              </a:ext>
            </a:extLst>
          </p:cNvPr>
          <p:cNvSpPr txBox="1"/>
          <p:nvPr/>
        </p:nvSpPr>
        <p:spPr>
          <a:xfrm>
            <a:off x="268436" y="1232876"/>
            <a:ext cx="10296739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</a:t>
            </a:r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</a:t>
            </a:r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irtually tagged</a:t>
            </a:r>
            <a:endParaRPr lang="en-US" altLang="zh-CN" b="1" i="1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完全基于虚拟地址查找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例子：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MIPS R4000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Pros: 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访问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无需等待地址翻译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Cons: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存在别名问题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不同的虚拟地址可能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对应同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一个物理内存中的数据对象，导致缓存了两个副本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需要内核来维护缓存的一致性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0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页表项格式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E58037-B1D4-A340-AC9F-CBEC2C3197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948" y="2081753"/>
            <a:ext cx="2667000" cy="381000"/>
          </a:xfrm>
          <a:prstGeom prst="rect">
            <a:avLst/>
          </a:prstGeom>
          <a:solidFill>
            <a:srgbClr val="D5F1C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Page table physical base address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EF54821-63E2-DD46-8CA1-1EEE2C98B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4948" y="2081753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82C46EA-2E19-B44B-86FD-A96B13D07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G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9FE6689-8997-5C4B-8CA2-628838186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6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FF0000"/>
                </a:solidFill>
                <a:ea typeface="msgothic" charset="0"/>
                <a:cs typeface="msgothic" charset="0"/>
              </a:rPr>
              <a:t>PS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9DDCD3AD-66AF-384A-8DC5-4ADBF34A7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548" y="2081753"/>
            <a:ext cx="3810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14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9F59E2B6-B67B-654E-BB49-7C682066D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7869A0A-6730-A940-AFC5-FF12BC4CD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CD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2999A225-79FF-3646-8326-2FEB1BE68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0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WT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4757FB4E-4ED9-A448-9E86-9207A47F81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1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U/S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E8D2199F-908C-A54B-8DAF-168874209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2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R/W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E56E33A4-5C3D-2548-8316-6F97434E9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P=1</a:t>
            </a:r>
          </a:p>
        </p:txBody>
      </p:sp>
      <p:sp>
        <p:nvSpPr>
          <p:cNvPr id="18" name="Text Box 14">
            <a:extLst>
              <a:ext uri="{FF2B5EF4-FFF2-40B4-BE49-F238E27FC236}">
                <a16:creationId xmlns:a16="http://schemas.microsoft.com/office/drawing/2014/main" id="{69D113E7-EDD6-A045-884F-48310D73A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8272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51</a:t>
            </a:r>
          </a:p>
        </p:txBody>
      </p:sp>
      <p:sp>
        <p:nvSpPr>
          <p:cNvPr id="19" name="Text Box 15">
            <a:extLst>
              <a:ext uri="{FF2B5EF4-FFF2-40B4-BE49-F238E27FC236}">
                <a16:creationId xmlns:a16="http://schemas.microsoft.com/office/drawing/2014/main" id="{1F76D5C5-E69F-474E-969C-B0523C73AD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8561" y="1857448"/>
            <a:ext cx="36522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12</a:t>
            </a:r>
          </a:p>
        </p:txBody>
      </p:sp>
      <p:sp>
        <p:nvSpPr>
          <p:cNvPr id="20" name="Text Box 16">
            <a:extLst>
              <a:ext uri="{FF2B5EF4-FFF2-40B4-BE49-F238E27FC236}">
                <a16:creationId xmlns:a16="http://schemas.microsoft.com/office/drawing/2014/main" id="{91284960-C7E3-FB45-A09C-2F66F5D84C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1923" y="1857448"/>
            <a:ext cx="36522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11</a:t>
            </a:r>
          </a:p>
        </p:txBody>
      </p:sp>
      <p:sp>
        <p:nvSpPr>
          <p:cNvPr id="21" name="Text Box 17">
            <a:extLst>
              <a:ext uri="{FF2B5EF4-FFF2-40B4-BE49-F238E27FC236}">
                <a16:creationId xmlns:a16="http://schemas.microsoft.com/office/drawing/2014/main" id="{0E87DA0B-3C9B-7640-A3E3-417087124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5361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9</a:t>
            </a:r>
          </a:p>
        </p:txBody>
      </p:sp>
      <p:sp>
        <p:nvSpPr>
          <p:cNvPr id="22" name="Text Box 18">
            <a:extLst>
              <a:ext uri="{FF2B5EF4-FFF2-40B4-BE49-F238E27FC236}">
                <a16:creationId xmlns:a16="http://schemas.microsoft.com/office/drawing/2014/main" id="{387AB727-706F-2341-8E9D-07E6CAB662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1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8</a:t>
            </a:r>
          </a:p>
        </p:txBody>
      </p:sp>
      <p:sp>
        <p:nvSpPr>
          <p:cNvPr id="23" name="Text Box 19">
            <a:extLst>
              <a:ext uri="{FF2B5EF4-FFF2-40B4-BE49-F238E27FC236}">
                <a16:creationId xmlns:a16="http://schemas.microsoft.com/office/drawing/2014/main" id="{9B058CE9-D6D7-3A45-96C3-4930A8B46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2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7</a:t>
            </a:r>
          </a:p>
        </p:txBody>
      </p:sp>
      <p:sp>
        <p:nvSpPr>
          <p:cNvPr id="24" name="Text Box 20">
            <a:extLst>
              <a:ext uri="{FF2B5EF4-FFF2-40B4-BE49-F238E27FC236}">
                <a16:creationId xmlns:a16="http://schemas.microsoft.com/office/drawing/2014/main" id="{EE073771-B98C-5C4E-8A95-6B899E957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29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</a:t>
            </a:r>
          </a:p>
        </p:txBody>
      </p:sp>
      <p:sp>
        <p:nvSpPr>
          <p:cNvPr id="25" name="Text Box 21">
            <a:extLst>
              <a:ext uri="{FF2B5EF4-FFF2-40B4-BE49-F238E27FC236}">
                <a16:creationId xmlns:a16="http://schemas.microsoft.com/office/drawing/2014/main" id="{29ACA78E-9D2A-4E4F-9474-32D3901B39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20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</a:t>
            </a:r>
          </a:p>
        </p:txBody>
      </p:sp>
      <p:sp>
        <p:nvSpPr>
          <p:cNvPr id="26" name="Text Box 22">
            <a:extLst>
              <a:ext uri="{FF2B5EF4-FFF2-40B4-BE49-F238E27FC236}">
                <a16:creationId xmlns:a16="http://schemas.microsoft.com/office/drawing/2014/main" id="{BE90E932-E4D8-D644-A207-BFE617489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5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4</a:t>
            </a:r>
          </a:p>
        </p:txBody>
      </p:sp>
      <p:sp>
        <p:nvSpPr>
          <p:cNvPr id="27" name="Text Box 23">
            <a:extLst>
              <a:ext uri="{FF2B5EF4-FFF2-40B4-BE49-F238E27FC236}">
                <a16:creationId xmlns:a16="http://schemas.microsoft.com/office/drawing/2014/main" id="{21D8ACD1-481C-C540-9661-E4D4CB020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46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3</a:t>
            </a:r>
          </a:p>
        </p:txBody>
      </p:sp>
      <p:sp>
        <p:nvSpPr>
          <p:cNvPr id="28" name="Text Box 24">
            <a:extLst>
              <a:ext uri="{FF2B5EF4-FFF2-40B4-BE49-F238E27FC236}">
                <a16:creationId xmlns:a16="http://schemas.microsoft.com/office/drawing/2014/main" id="{607BEEE7-D16F-A74B-A48E-2CCC3A9A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6161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2</a:t>
            </a:r>
          </a:p>
        </p:txBody>
      </p:sp>
      <p:sp>
        <p:nvSpPr>
          <p:cNvPr id="29" name="Text Box 25">
            <a:extLst>
              <a:ext uri="{FF2B5EF4-FFF2-40B4-BE49-F238E27FC236}">
                <a16:creationId xmlns:a16="http://schemas.microsoft.com/office/drawing/2014/main" id="{49FC709F-BE6F-3949-8C82-719FA080E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08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</a:t>
            </a:r>
          </a:p>
        </p:txBody>
      </p:sp>
      <p:sp>
        <p:nvSpPr>
          <p:cNvPr id="30" name="Text Box 26">
            <a:extLst>
              <a:ext uri="{FF2B5EF4-FFF2-40B4-BE49-F238E27FC236}">
                <a16:creationId xmlns:a16="http://schemas.microsoft.com/office/drawing/2014/main" id="{A7E69F10-8351-8C43-928F-0D560EF6DC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9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0</a:t>
            </a:r>
          </a:p>
        </p:txBody>
      </p:sp>
      <p:sp>
        <p:nvSpPr>
          <p:cNvPr id="31" name="Rectangle 3">
            <a:extLst>
              <a:ext uri="{FF2B5EF4-FFF2-40B4-BE49-F238E27FC236}">
                <a16:creationId xmlns:a16="http://schemas.microsoft.com/office/drawing/2014/main" id="{24B582C9-D0DA-2741-9390-61F0F8F6F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7348" y="2081753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83DEC58E-5AB1-1D47-B61D-5568DA4CC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XD</a:t>
            </a:r>
          </a:p>
        </p:txBody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F592D2A6-AF4B-D946-953F-7668705F4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473" y="1411620"/>
            <a:ext cx="8093075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Available for OS (page table location on disk)</a:t>
            </a: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A88BD8DD-C678-2A44-BD50-BF748A275F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141162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P=0</a:t>
            </a:r>
          </a:p>
        </p:txBody>
      </p:sp>
      <p:sp>
        <p:nvSpPr>
          <p:cNvPr id="35" name="Text Box 29">
            <a:extLst>
              <a:ext uri="{FF2B5EF4-FFF2-40B4-BE49-F238E27FC236}">
                <a16:creationId xmlns:a16="http://schemas.microsoft.com/office/drawing/2014/main" id="{85D07B87-E59E-3941-A3BC-525427C82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1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52</a:t>
            </a:r>
          </a:p>
        </p:txBody>
      </p:sp>
      <p:sp>
        <p:nvSpPr>
          <p:cNvPr id="36" name="Text Box 29">
            <a:extLst>
              <a:ext uri="{FF2B5EF4-FFF2-40B4-BE49-F238E27FC236}">
                <a16:creationId xmlns:a16="http://schemas.microsoft.com/office/drawing/2014/main" id="{0CDC9792-F5EE-7641-B48D-7D63DD0FD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11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62</a:t>
            </a:r>
          </a:p>
        </p:txBody>
      </p:sp>
      <p:sp>
        <p:nvSpPr>
          <p:cNvPr id="37" name="Text Box 29">
            <a:extLst>
              <a:ext uri="{FF2B5EF4-FFF2-40B4-BE49-F238E27FC236}">
                <a16:creationId xmlns:a16="http://schemas.microsoft.com/office/drawing/2014/main" id="{867BF09F-2ED5-C042-8AB3-E0C51FC90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63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63</a:t>
            </a: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B2B523E5-CC4B-7C4E-959C-21F5AD634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948" y="2808830"/>
            <a:ext cx="2667000" cy="381000"/>
          </a:xfrm>
          <a:prstGeom prst="rect">
            <a:avLst/>
          </a:prstGeom>
          <a:solidFill>
            <a:srgbClr val="D5F1C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Page physical base address</a:t>
            </a:r>
          </a:p>
        </p:txBody>
      </p:sp>
      <p:sp>
        <p:nvSpPr>
          <p:cNvPr id="39" name="Rectangle 3">
            <a:extLst>
              <a:ext uri="{FF2B5EF4-FFF2-40B4-BE49-F238E27FC236}">
                <a16:creationId xmlns:a16="http://schemas.microsoft.com/office/drawing/2014/main" id="{08A0BE47-E52C-6E40-889B-C38C565F6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4948" y="2808830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40" name="Rectangle 4">
            <a:extLst>
              <a:ext uri="{FF2B5EF4-FFF2-40B4-BE49-F238E27FC236}">
                <a16:creationId xmlns:a16="http://schemas.microsoft.com/office/drawing/2014/main" id="{5591CC65-8A78-4F40-A79C-7CB19278D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G</a:t>
            </a:r>
          </a:p>
        </p:txBody>
      </p:sp>
      <p:sp>
        <p:nvSpPr>
          <p:cNvPr id="41" name="Rectangle 5">
            <a:extLst>
              <a:ext uri="{FF2B5EF4-FFF2-40B4-BE49-F238E27FC236}">
                <a16:creationId xmlns:a16="http://schemas.microsoft.com/office/drawing/2014/main" id="{5CB19FE6-2E4B-4849-BBDD-C90F9B88D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6548" y="2808830"/>
            <a:ext cx="3810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GB" sz="1400" b="1" dirty="0">
              <a:solidFill>
                <a:srgbClr val="000000"/>
              </a:solidFill>
              <a:ea typeface="msgothic" charset="0"/>
              <a:cs typeface="msgothic" charset="0"/>
            </a:endParaRPr>
          </a:p>
        </p:txBody>
      </p:sp>
      <p:sp>
        <p:nvSpPr>
          <p:cNvPr id="42" name="Rectangle 6">
            <a:extLst>
              <a:ext uri="{FF2B5EF4-FFF2-40B4-BE49-F238E27FC236}">
                <a16:creationId xmlns:a16="http://schemas.microsoft.com/office/drawing/2014/main" id="{EAD4CF3E-1A1B-5B40-A940-1587E5838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548" y="2808830"/>
            <a:ext cx="381000" cy="381000"/>
          </a:xfrm>
          <a:prstGeom prst="rect">
            <a:avLst/>
          </a:prstGeom>
          <a:solidFill>
            <a:srgbClr val="F6D2D2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43" name="Rectangle 7">
            <a:extLst>
              <a:ext uri="{FF2B5EF4-FFF2-40B4-BE49-F238E27FC236}">
                <a16:creationId xmlns:a16="http://schemas.microsoft.com/office/drawing/2014/main" id="{4FA168CE-BB41-C748-9202-ABBCABAF4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548" y="2808830"/>
            <a:ext cx="381000" cy="381000"/>
          </a:xfrm>
          <a:prstGeom prst="rect">
            <a:avLst/>
          </a:prstGeom>
          <a:solidFill>
            <a:srgbClr val="F6D2D2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</a:t>
            </a:r>
          </a:p>
        </p:txBody>
      </p:sp>
      <p:sp>
        <p:nvSpPr>
          <p:cNvPr id="44" name="Rectangle 8">
            <a:extLst>
              <a:ext uri="{FF2B5EF4-FFF2-40B4-BE49-F238E27FC236}">
                <a16:creationId xmlns:a16="http://schemas.microsoft.com/office/drawing/2014/main" id="{A4640A27-7E45-2F48-9E0A-6062B562C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CD</a:t>
            </a: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B97E1FC5-2C33-594B-A55F-75DBC7E5A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0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WT</a:t>
            </a:r>
          </a:p>
        </p:txBody>
      </p:sp>
      <p:sp>
        <p:nvSpPr>
          <p:cNvPr id="46" name="Rectangle 10">
            <a:extLst>
              <a:ext uri="{FF2B5EF4-FFF2-40B4-BE49-F238E27FC236}">
                <a16:creationId xmlns:a16="http://schemas.microsoft.com/office/drawing/2014/main" id="{AA3BF7E0-41DA-D246-819F-CAFE67CFB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1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U/S</a:t>
            </a:r>
          </a:p>
        </p:txBody>
      </p:sp>
      <p:sp>
        <p:nvSpPr>
          <p:cNvPr id="47" name="Rectangle 11">
            <a:extLst>
              <a:ext uri="{FF2B5EF4-FFF2-40B4-BE49-F238E27FC236}">
                <a16:creationId xmlns:a16="http://schemas.microsoft.com/office/drawing/2014/main" id="{4CDAE3A9-BE76-DC4A-A292-D43CEB32D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2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R/W</a:t>
            </a:r>
          </a:p>
        </p:txBody>
      </p:sp>
      <p:sp>
        <p:nvSpPr>
          <p:cNvPr id="48" name="Rectangle 12">
            <a:extLst>
              <a:ext uri="{FF2B5EF4-FFF2-40B4-BE49-F238E27FC236}">
                <a16:creationId xmlns:a16="http://schemas.microsoft.com/office/drawing/2014/main" id="{1652C1E9-D0FF-BC48-8CDA-ABA3B379E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P=1</a:t>
            </a:r>
          </a:p>
        </p:txBody>
      </p:sp>
      <p:sp>
        <p:nvSpPr>
          <p:cNvPr id="62" name="Rectangle 3">
            <a:extLst>
              <a:ext uri="{FF2B5EF4-FFF2-40B4-BE49-F238E27FC236}">
                <a16:creationId xmlns:a16="http://schemas.microsoft.com/office/drawing/2014/main" id="{6AD92B2F-654F-7D46-A2A8-F4BB564EC8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7348" y="2808830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63" name="Rectangle 4">
            <a:extLst>
              <a:ext uri="{FF2B5EF4-FFF2-40B4-BE49-F238E27FC236}">
                <a16:creationId xmlns:a16="http://schemas.microsoft.com/office/drawing/2014/main" id="{43674427-0DE0-FA46-BF3A-737B99C9F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XD</a:t>
            </a:r>
          </a:p>
        </p:txBody>
      </p:sp>
      <p:sp>
        <p:nvSpPr>
          <p:cNvPr id="64" name="Rectangle 27">
            <a:extLst>
              <a:ext uri="{FF2B5EF4-FFF2-40B4-BE49-F238E27FC236}">
                <a16:creationId xmlns:a16="http://schemas.microsoft.com/office/drawing/2014/main" id="{49602E41-6238-434B-86DF-4552B1A3C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3418430"/>
            <a:ext cx="8093075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Available for OS (page location on disk)</a:t>
            </a:r>
          </a:p>
        </p:txBody>
      </p:sp>
      <p:sp>
        <p:nvSpPr>
          <p:cNvPr id="65" name="Rectangle 28">
            <a:extLst>
              <a:ext uri="{FF2B5EF4-FFF2-40B4-BE49-F238E27FC236}">
                <a16:creationId xmlns:a16="http://schemas.microsoft.com/office/drawing/2014/main" id="{F4BB90DF-2ECD-C942-B853-421A20C15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29423" y="34184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75A33E-7F12-1148-B676-D05A8986B20B}"/>
              </a:ext>
            </a:extLst>
          </p:cNvPr>
          <p:cNvSpPr txBox="1"/>
          <p:nvPr/>
        </p:nvSpPr>
        <p:spPr>
          <a:xfrm>
            <a:off x="328173" y="175036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一至三级页表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5F3EF6E-5591-7D49-911B-C222D8E4DFB1}"/>
              </a:ext>
            </a:extLst>
          </p:cNvPr>
          <p:cNvSpPr txBox="1"/>
          <p:nvPr/>
        </p:nvSpPr>
        <p:spPr>
          <a:xfrm>
            <a:off x="558883" y="304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四级页表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1D8D2BD-78F7-7644-AC16-5C4BF6DFAFED}"/>
              </a:ext>
            </a:extLst>
          </p:cNvPr>
          <p:cNvCxnSpPr/>
          <p:nvPr/>
        </p:nvCxnSpPr>
        <p:spPr>
          <a:xfrm>
            <a:off x="268438" y="2633031"/>
            <a:ext cx="11578728" cy="0"/>
          </a:xfrm>
          <a:prstGeom prst="line">
            <a:avLst/>
          </a:prstGeom>
          <a:ln w="317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aphicFrame>
        <p:nvGraphicFramePr>
          <p:cNvPr id="72" name="Table 3">
            <a:extLst>
              <a:ext uri="{FF2B5EF4-FFF2-40B4-BE49-F238E27FC236}">
                <a16:creationId xmlns:a16="http://schemas.microsoft.com/office/drawing/2014/main" id="{EDBDAFAA-460B-1D40-9D90-102164DF7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750245"/>
              </p:ext>
            </p:extLst>
          </p:nvPr>
        </p:nvGraphicFramePr>
        <p:xfrm>
          <a:off x="157180" y="4028030"/>
          <a:ext cx="5910935" cy="2595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99306">
                  <a:extLst>
                    <a:ext uri="{9D8B030D-6E8A-4147-A177-3AD203B41FA5}">
                      <a16:colId xmlns:a16="http://schemas.microsoft.com/office/drawing/2014/main" val="1025928852"/>
                    </a:ext>
                  </a:extLst>
                </a:gridCol>
                <a:gridCol w="3711629">
                  <a:extLst>
                    <a:ext uri="{9D8B030D-6E8A-4147-A177-3AD203B41FA5}">
                      <a16:colId xmlns:a16="http://schemas.microsoft.com/office/drawing/2014/main" val="3653976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字段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49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P (Valid)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有效位，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虚拟页在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DRAM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9969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R/W (Read/Write)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读写权限位，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可读写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357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U/S (User/Superuser)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用户权限位，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用户可访问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72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WT (Write Through)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写策略位，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直写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88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CD (Cache Disabled)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缓存位，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禁止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cache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缓存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902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A (Access)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引用位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MMU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访问时设置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0857514"/>
                  </a:ext>
                </a:extLst>
              </a:tr>
            </a:tbl>
          </a:graphicData>
        </a:graphic>
      </p:graphicFrame>
      <p:graphicFrame>
        <p:nvGraphicFramePr>
          <p:cNvPr id="73" name="Table 3">
            <a:extLst>
              <a:ext uri="{FF2B5EF4-FFF2-40B4-BE49-F238E27FC236}">
                <a16:creationId xmlns:a16="http://schemas.microsoft.com/office/drawing/2014/main" id="{1041DDEE-A74E-464D-B32E-D484CB237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97747"/>
              </p:ext>
            </p:extLst>
          </p:nvPr>
        </p:nvGraphicFramePr>
        <p:xfrm>
          <a:off x="6267010" y="4028030"/>
          <a:ext cx="5733139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40009">
                  <a:extLst>
                    <a:ext uri="{9D8B030D-6E8A-4147-A177-3AD203B41FA5}">
                      <a16:colId xmlns:a16="http://schemas.microsoft.com/office/drawing/2014/main" val="1025928852"/>
                    </a:ext>
                  </a:extLst>
                </a:gridCol>
                <a:gridCol w="3893130">
                  <a:extLst>
                    <a:ext uri="{9D8B030D-6E8A-4147-A177-3AD203B41FA5}">
                      <a16:colId xmlns:a16="http://schemas.microsoft.com/office/drawing/2014/main" val="3653976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字段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49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D (Dirty)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修改位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物理页被修改过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9969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PS (Page Size)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页大小，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大页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357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G (Global)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全局页，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进程共享页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, TLB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不刷新</a:t>
                      </a:r>
                      <a:endParaRPr lang="en-US" altLang="zh-CN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72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XD (Exe. Disabled)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可执行权限位，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禁止执行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888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673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大页（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huge page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296917" cy="4199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比常规页面（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）更大的页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减少页表条目，从而减少页表对物理内存的占用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 miss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减少缺页频率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为什么不直接将页面大小设置得更大？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大页面管理起来没有小页面灵活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如何实现？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思想：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增加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VPO/PPO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的位数（把页目录当作页表用）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IA32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（二级页表）支持的页大小：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KB/4 MB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x86-64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（四级页表）支持的页大小：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KB/2 MB/1 GB</a:t>
            </a:r>
          </a:p>
        </p:txBody>
      </p:sp>
    </p:spTree>
    <p:extLst>
      <p:ext uri="{BB962C8B-B14F-4D97-AF65-F5344CB8AC3E}">
        <p14:creationId xmlns:p14="http://schemas.microsoft.com/office/powerpoint/2010/main" val="60040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x86-64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</a:t>
            </a:r>
          </a:p>
        </p:txBody>
      </p:sp>
      <p:sp>
        <p:nvSpPr>
          <p:cNvPr id="5" name="Text Box 381">
            <a:extLst>
              <a:ext uri="{FF2B5EF4-FFF2-40B4-BE49-F238E27FC236}">
                <a16:creationId xmlns:a16="http://schemas.microsoft.com/office/drawing/2014/main" id="{D3906C6E-1E07-B744-AEA4-EA2C55A791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8398" y="2863981"/>
            <a:ext cx="469842" cy="28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7" name="Text Box 387">
            <a:extLst>
              <a:ext uri="{FF2B5EF4-FFF2-40B4-BE49-F238E27FC236}">
                <a16:creationId xmlns:a16="http://schemas.microsoft.com/office/drawing/2014/main" id="{FD43FD68-C938-B446-A864-FEB78F9A9C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00732" y="4347694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page</a:t>
            </a:r>
          </a:p>
        </p:txBody>
      </p:sp>
      <p:sp>
        <p:nvSpPr>
          <p:cNvPr id="8" name="Text Box 388">
            <a:extLst>
              <a:ext uri="{FF2B5EF4-FFF2-40B4-BE49-F238E27FC236}">
                <a16:creationId xmlns:a16="http://schemas.microsoft.com/office/drawing/2014/main" id="{A3A9B0B4-C73C-E643-A04A-3306DEFA63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3623" y="3078293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L1 PT</a:t>
            </a:r>
          </a:p>
        </p:txBody>
      </p:sp>
      <p:sp>
        <p:nvSpPr>
          <p:cNvPr id="9" name="Text Box 394">
            <a:extLst>
              <a:ext uri="{FF2B5EF4-FFF2-40B4-BE49-F238E27FC236}">
                <a16:creationId xmlns:a16="http://schemas.microsoft.com/office/drawing/2014/main" id="{066D1B5D-9C51-AA4E-8356-A74060EA603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371449" y="1192343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0" name="Rectangle 395">
            <a:extLst>
              <a:ext uri="{FF2B5EF4-FFF2-40B4-BE49-F238E27FC236}">
                <a16:creationId xmlns:a16="http://schemas.microsoft.com/office/drawing/2014/main" id="{AF7EA6C6-3C20-0145-97FE-035581D2DA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40098" y="1422531"/>
            <a:ext cx="3114675" cy="27305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VPO</a:t>
            </a:r>
          </a:p>
        </p:txBody>
      </p:sp>
      <p:sp>
        <p:nvSpPr>
          <p:cNvPr id="12" name="Text Box 396">
            <a:extLst>
              <a:ext uri="{FF2B5EF4-FFF2-40B4-BE49-F238E27FC236}">
                <a16:creationId xmlns:a16="http://schemas.microsoft.com/office/drawing/2014/main" id="{ED8DDAC7-4569-4B43-A6BB-772479A1B3A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924149" y="1201868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" name="Text Box 397">
            <a:extLst>
              <a:ext uri="{FF2B5EF4-FFF2-40B4-BE49-F238E27FC236}">
                <a16:creationId xmlns:a16="http://schemas.microsoft.com/office/drawing/2014/main" id="{F7152E78-1699-EA4F-81C5-F53E039824D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8347987" y="1201868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4" name="Text Box 399">
            <a:extLst>
              <a:ext uri="{FF2B5EF4-FFF2-40B4-BE49-F238E27FC236}">
                <a16:creationId xmlns:a16="http://schemas.microsoft.com/office/drawing/2014/main" id="{9E43C5B2-7666-6940-94FA-5624AC57037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523036" y="1203456"/>
            <a:ext cx="92653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15" name="Line 403">
            <a:extLst>
              <a:ext uri="{FF2B5EF4-FFF2-40B4-BE49-F238E27FC236}">
                <a16:creationId xmlns:a16="http://schemas.microsoft.com/office/drawing/2014/main" id="{B5AB521E-ED0C-934A-ADC4-0E755477E5A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79799" y="3862515"/>
            <a:ext cx="66865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Line 404">
            <a:extLst>
              <a:ext uri="{FF2B5EF4-FFF2-40B4-BE49-F238E27FC236}">
                <a16:creationId xmlns:a16="http://schemas.microsoft.com/office/drawing/2014/main" id="{161AF029-BA8C-1142-8B07-BE591B0AFA81}"/>
              </a:ext>
            </a:extLst>
          </p:cNvPr>
          <p:cNvSpPr>
            <a:spLocks noChangeShapeType="1"/>
          </p:cNvSpPr>
          <p:nvPr/>
        </p:nvSpPr>
        <p:spPr bwMode="auto">
          <a:xfrm>
            <a:off x="7148438" y="3862515"/>
            <a:ext cx="13" cy="181927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7" name="Line 408">
            <a:extLst>
              <a:ext uri="{FF2B5EF4-FFF2-40B4-BE49-F238E27FC236}">
                <a16:creationId xmlns:a16="http://schemas.microsoft.com/office/drawing/2014/main" id="{662479B7-F2C4-9F4A-B335-7A394CAE85B2}"/>
              </a:ext>
            </a:extLst>
          </p:cNvPr>
          <p:cNvSpPr>
            <a:spLocks noChangeShapeType="1"/>
          </p:cNvSpPr>
          <p:nvPr/>
        </p:nvSpPr>
        <p:spPr bwMode="auto">
          <a:xfrm>
            <a:off x="9108698" y="1695581"/>
            <a:ext cx="0" cy="44370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Rectangle 409">
            <a:extLst>
              <a:ext uri="{FF2B5EF4-FFF2-40B4-BE49-F238E27FC236}">
                <a16:creationId xmlns:a16="http://schemas.microsoft.com/office/drawing/2014/main" id="{57C9B115-754E-684A-B328-FD7A0EA459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58736" y="6132643"/>
            <a:ext cx="3275012" cy="287338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</a:p>
        </p:txBody>
      </p:sp>
      <p:sp>
        <p:nvSpPr>
          <p:cNvPr id="19" name="Rectangle 410">
            <a:extLst>
              <a:ext uri="{FF2B5EF4-FFF2-40B4-BE49-F238E27FC236}">
                <a16:creationId xmlns:a16="http://schemas.microsoft.com/office/drawing/2014/main" id="{D832EA56-6A5B-8443-A824-FD5B306725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40098" y="6132643"/>
            <a:ext cx="3089275" cy="287338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PPO</a:t>
            </a:r>
          </a:p>
        </p:txBody>
      </p:sp>
      <p:sp>
        <p:nvSpPr>
          <p:cNvPr id="20" name="Text Box 411">
            <a:extLst>
              <a:ext uri="{FF2B5EF4-FFF2-40B4-BE49-F238E27FC236}">
                <a16:creationId xmlns:a16="http://schemas.microsoft.com/office/drawing/2014/main" id="{FAA9C0EA-7BC8-3148-B270-8B7DBDC6902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42911" y="5932208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31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1" name="Text Box 412">
            <a:extLst>
              <a:ext uri="{FF2B5EF4-FFF2-40B4-BE49-F238E27FC236}">
                <a16:creationId xmlns:a16="http://schemas.microsoft.com/office/drawing/2014/main" id="{55BEC58A-91DA-4840-96CB-F40F598DD0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724077" y="5906159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rgbClr val="000000"/>
                </a:solidFill>
              </a:rPr>
              <a:t>21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2" name="Text Box 413">
            <a:extLst>
              <a:ext uri="{FF2B5EF4-FFF2-40B4-BE49-F238E27FC236}">
                <a16:creationId xmlns:a16="http://schemas.microsoft.com/office/drawing/2014/main" id="{8325E496-121F-6644-87E6-238A5F9387C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523036" y="5935793"/>
            <a:ext cx="94782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23" name="Line 414">
            <a:extLst>
              <a:ext uri="{FF2B5EF4-FFF2-40B4-BE49-F238E27FC236}">
                <a16:creationId xmlns:a16="http://schemas.microsoft.com/office/drawing/2014/main" id="{39B4DFA0-4CDD-EE4C-B673-76BF03750F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047995" y="5681790"/>
            <a:ext cx="1100442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4" name="Line 415">
            <a:extLst>
              <a:ext uri="{FF2B5EF4-FFF2-40B4-BE49-F238E27FC236}">
                <a16:creationId xmlns:a16="http://schemas.microsoft.com/office/drawing/2014/main" id="{F1048369-3E62-3640-940C-11EAB08BCC92}"/>
              </a:ext>
            </a:extLst>
          </p:cNvPr>
          <p:cNvSpPr>
            <a:spLocks noChangeShapeType="1"/>
          </p:cNvSpPr>
          <p:nvPr/>
        </p:nvSpPr>
        <p:spPr bwMode="auto">
          <a:xfrm>
            <a:off x="6047998" y="5681793"/>
            <a:ext cx="0" cy="4333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5" name="Text Box 416">
            <a:extLst>
              <a:ext uri="{FF2B5EF4-FFF2-40B4-BE49-F238E27FC236}">
                <a16:creationId xmlns:a16="http://schemas.microsoft.com/office/drawing/2014/main" id="{8A09E913-04A8-534C-816C-F5E60AE15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11898" y="3270381"/>
            <a:ext cx="1148438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Offset into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</a:t>
            </a:r>
          </a:p>
        </p:txBody>
      </p:sp>
      <p:sp>
        <p:nvSpPr>
          <p:cNvPr id="26" name="Rectangle 417">
            <a:extLst>
              <a:ext uri="{FF2B5EF4-FFF2-40B4-BE49-F238E27FC236}">
                <a16:creationId xmlns:a16="http://schemas.microsoft.com/office/drawing/2014/main" id="{71942F25-79EB-7342-86C3-CF46131AA41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55811" y="1416181"/>
            <a:ext cx="1277937" cy="280987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3</a:t>
            </a:r>
          </a:p>
        </p:txBody>
      </p:sp>
      <p:sp>
        <p:nvSpPr>
          <p:cNvPr id="27" name="Rectangle 419">
            <a:extLst>
              <a:ext uri="{FF2B5EF4-FFF2-40B4-BE49-F238E27FC236}">
                <a16:creationId xmlns:a16="http://schemas.microsoft.com/office/drawing/2014/main" id="{C6F53A48-A944-774C-824C-2B12ADA09A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84223" y="1416181"/>
            <a:ext cx="1277938" cy="280987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2</a:t>
            </a:r>
          </a:p>
        </p:txBody>
      </p:sp>
      <p:sp>
        <p:nvSpPr>
          <p:cNvPr id="28" name="Rectangle 420">
            <a:extLst>
              <a:ext uri="{FF2B5EF4-FFF2-40B4-BE49-F238E27FC236}">
                <a16:creationId xmlns:a16="http://schemas.microsoft.com/office/drawing/2014/main" id="{5DE24FE4-2E95-9B44-B62C-4440048869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06286" y="1414593"/>
            <a:ext cx="1277937" cy="280988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1</a:t>
            </a:r>
          </a:p>
        </p:txBody>
      </p:sp>
      <p:sp>
        <p:nvSpPr>
          <p:cNvPr id="29" name="Line 430">
            <a:extLst>
              <a:ext uri="{FF2B5EF4-FFF2-40B4-BE49-F238E27FC236}">
                <a16:creationId xmlns:a16="http://schemas.microsoft.com/office/drawing/2014/main" id="{E2BBC602-BB32-8043-AC8A-97041A4DE14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1523" y="3864106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0" name="Rectangle 435">
            <a:extLst>
              <a:ext uri="{FF2B5EF4-FFF2-40B4-BE49-F238E27FC236}">
                <a16:creationId xmlns:a16="http://schemas.microsoft.com/office/drawing/2014/main" id="{CDA78BF3-A7F9-0F4E-9EEA-F168DFF7A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1748" y="2987806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1" name="Text Box 437">
            <a:extLst>
              <a:ext uri="{FF2B5EF4-FFF2-40B4-BE49-F238E27FC236}">
                <a16:creationId xmlns:a16="http://schemas.microsoft.com/office/drawing/2014/main" id="{14CFD028-05A1-1E46-A743-4DD6567A07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6011" y="2192468"/>
            <a:ext cx="1148087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middle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32" name="Rectangle 438">
            <a:extLst>
              <a:ext uri="{FF2B5EF4-FFF2-40B4-BE49-F238E27FC236}">
                <a16:creationId xmlns:a16="http://schemas.microsoft.com/office/drawing/2014/main" id="{FC1E287B-ACD4-D743-8410-D0EDCEE81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4923" y="3749806"/>
            <a:ext cx="758825" cy="228600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PTE</a:t>
            </a:r>
          </a:p>
        </p:txBody>
      </p:sp>
      <p:sp>
        <p:nvSpPr>
          <p:cNvPr id="33" name="Line 439">
            <a:extLst>
              <a:ext uri="{FF2B5EF4-FFF2-40B4-BE49-F238E27FC236}">
                <a16:creationId xmlns:a16="http://schemas.microsoft.com/office/drawing/2014/main" id="{5E6C9466-7BBF-D34C-8B7C-57FD3AA7E4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03461" y="1705106"/>
            <a:ext cx="11112" cy="215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4" name="Line 440">
            <a:extLst>
              <a:ext uri="{FF2B5EF4-FFF2-40B4-BE49-F238E27FC236}">
                <a16:creationId xmlns:a16="http://schemas.microsoft.com/office/drawing/2014/main" id="{5FFF9921-D4B8-A04C-9C91-7FEEE825839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4573" y="3870456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Line 444">
            <a:extLst>
              <a:ext uri="{FF2B5EF4-FFF2-40B4-BE49-F238E27FC236}">
                <a16:creationId xmlns:a16="http://schemas.microsoft.com/office/drawing/2014/main" id="{EA149D5F-D639-BD4B-AFBC-6E8AFB22551B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6123" y="3868868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6" name="Line 445">
            <a:extLst>
              <a:ext uri="{FF2B5EF4-FFF2-40B4-BE49-F238E27FC236}">
                <a16:creationId xmlns:a16="http://schemas.microsoft.com/office/drawing/2014/main" id="{394F94E5-E6F6-854C-8457-303B2F155E4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7098" y="2986218"/>
            <a:ext cx="0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7" name="Rectangle 447">
            <a:extLst>
              <a:ext uri="{FF2B5EF4-FFF2-40B4-BE49-F238E27FC236}">
                <a16:creationId xmlns:a16="http://schemas.microsoft.com/office/drawing/2014/main" id="{871DF18F-7F04-064A-A6F4-82B69674A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6348" y="2987806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8" name="Text Box 449">
            <a:extLst>
              <a:ext uri="{FF2B5EF4-FFF2-40B4-BE49-F238E27FC236}">
                <a16:creationId xmlns:a16="http://schemas.microsoft.com/office/drawing/2014/main" id="{0CAB3D07-4494-734F-B3ED-1116D08081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5325" y="2192468"/>
            <a:ext cx="1030730" cy="800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upper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39" name="Rectangle 450">
            <a:extLst>
              <a:ext uri="{FF2B5EF4-FFF2-40B4-BE49-F238E27FC236}">
                <a16:creationId xmlns:a16="http://schemas.microsoft.com/office/drawing/2014/main" id="{49CE5AE7-87A8-5741-8E2D-7F4EE966D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9523" y="3749806"/>
            <a:ext cx="758825" cy="228600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PTE</a:t>
            </a:r>
          </a:p>
        </p:txBody>
      </p:sp>
      <p:sp>
        <p:nvSpPr>
          <p:cNvPr id="40" name="Line 451">
            <a:extLst>
              <a:ext uri="{FF2B5EF4-FFF2-40B4-BE49-F238E27FC236}">
                <a16:creationId xmlns:a16="http://schemas.microsoft.com/office/drawing/2014/main" id="{3D642F92-DAEF-0243-AB66-A188602E9CEB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9173" y="1705106"/>
            <a:ext cx="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1" name="Line 452">
            <a:extLst>
              <a:ext uri="{FF2B5EF4-FFF2-40B4-BE49-F238E27FC236}">
                <a16:creationId xmlns:a16="http://schemas.microsoft.com/office/drawing/2014/main" id="{59140D15-09EE-BB44-A6E8-D64FCC0D5B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9173" y="3864106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2" name="Line 456">
            <a:extLst>
              <a:ext uri="{FF2B5EF4-FFF2-40B4-BE49-F238E27FC236}">
                <a16:creationId xmlns:a16="http://schemas.microsoft.com/office/drawing/2014/main" id="{48F2159D-C723-8B4B-97DB-4D05D12B438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9773" y="3864106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3" name="Rectangle 459">
            <a:extLst>
              <a:ext uri="{FF2B5EF4-FFF2-40B4-BE49-F238E27FC236}">
                <a16:creationId xmlns:a16="http://schemas.microsoft.com/office/drawing/2014/main" id="{3C78BB75-8730-8E41-AD15-53AE5619C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9998" y="2987806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4" name="Text Box 461">
            <a:extLst>
              <a:ext uri="{FF2B5EF4-FFF2-40B4-BE49-F238E27FC236}">
                <a16:creationId xmlns:a16="http://schemas.microsoft.com/office/drawing/2014/main" id="{51691331-8D5A-BE42-A47D-373A01A94E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6961" y="2192468"/>
            <a:ext cx="1105044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global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45" name="Rectangle 462">
            <a:extLst>
              <a:ext uri="{FF2B5EF4-FFF2-40B4-BE49-F238E27FC236}">
                <a16:creationId xmlns:a16="http://schemas.microsoft.com/office/drawing/2014/main" id="{399ECCB0-F195-3A4B-881B-92C02F49F5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3173" y="3749806"/>
            <a:ext cx="758825" cy="2286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PTE</a:t>
            </a:r>
          </a:p>
        </p:txBody>
      </p:sp>
      <p:sp>
        <p:nvSpPr>
          <p:cNvPr id="46" name="Line 463">
            <a:extLst>
              <a:ext uri="{FF2B5EF4-FFF2-40B4-BE49-F238E27FC236}">
                <a16:creationId xmlns:a16="http://schemas.microsoft.com/office/drawing/2014/main" id="{AF841C9B-3A4A-8146-B7DE-62E1DA5A3D4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30123" y="1705106"/>
            <a:ext cx="1270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8" name="Text Box 465">
            <a:extLst>
              <a:ext uri="{FF2B5EF4-FFF2-40B4-BE49-F238E27FC236}">
                <a16:creationId xmlns:a16="http://schemas.microsoft.com/office/drawing/2014/main" id="{18048E8D-CEBA-2C49-B396-39C696C2471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628749" y="1192343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49" name="Text Box 466">
            <a:extLst>
              <a:ext uri="{FF2B5EF4-FFF2-40B4-BE49-F238E27FC236}">
                <a16:creationId xmlns:a16="http://schemas.microsoft.com/office/drawing/2014/main" id="{02ACC8BD-1586-3249-A5C1-71E47DF0AEE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37949" y="1192343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50" name="Line 467">
            <a:extLst>
              <a:ext uri="{FF2B5EF4-FFF2-40B4-BE49-F238E27FC236}">
                <a16:creationId xmlns:a16="http://schemas.microsoft.com/office/drawing/2014/main" id="{4AFF0C1D-C946-8B4E-9506-D3B8C61984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64973" y="3003681"/>
            <a:ext cx="822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1" name="Text Box 471">
            <a:extLst>
              <a:ext uri="{FF2B5EF4-FFF2-40B4-BE49-F238E27FC236}">
                <a16:creationId xmlns:a16="http://schemas.microsoft.com/office/drawing/2014/main" id="{9EC2AB5F-4F3E-C945-ABE5-3C5E8C0C703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405974" y="2792543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52" name="Text Box 473">
            <a:extLst>
              <a:ext uri="{FF2B5EF4-FFF2-40B4-BE49-F238E27FC236}">
                <a16:creationId xmlns:a16="http://schemas.microsoft.com/office/drawing/2014/main" id="{4B76AE96-647E-1444-9A1D-26254BABA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7073" y="2894143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53" name="Line 457">
            <a:extLst>
              <a:ext uri="{FF2B5EF4-FFF2-40B4-BE49-F238E27FC236}">
                <a16:creationId xmlns:a16="http://schemas.microsoft.com/office/drawing/2014/main" id="{B5E59907-EBE4-E44C-840F-2752FFDC3DB6}"/>
              </a:ext>
            </a:extLst>
          </p:cNvPr>
          <p:cNvSpPr>
            <a:spLocks noChangeShapeType="1"/>
          </p:cNvSpPr>
          <p:nvPr/>
        </p:nvSpPr>
        <p:spPr bwMode="auto">
          <a:xfrm>
            <a:off x="3919161" y="2986218"/>
            <a:ext cx="0" cy="8778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4" name="Line 458">
            <a:extLst>
              <a:ext uri="{FF2B5EF4-FFF2-40B4-BE49-F238E27FC236}">
                <a16:creationId xmlns:a16="http://schemas.microsoft.com/office/drawing/2014/main" id="{B4915775-4436-F440-9AA3-60B795DEB6FE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8686" y="2987806"/>
            <a:ext cx="344487" cy="4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5" name="Text Box 476">
            <a:extLst>
              <a:ext uri="{FF2B5EF4-FFF2-40B4-BE49-F238E27FC236}">
                <a16:creationId xmlns:a16="http://schemas.microsoft.com/office/drawing/2014/main" id="{0A82B507-8000-864E-AA78-C2601F1EAE2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936324" y="2756031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56" name="Text Box 477">
            <a:extLst>
              <a:ext uri="{FF2B5EF4-FFF2-40B4-BE49-F238E27FC236}">
                <a16:creationId xmlns:a16="http://schemas.microsoft.com/office/drawing/2014/main" id="{C0435E18-B3E5-6442-B614-58107B2C9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361" y="2857631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57" name="Line 446">
            <a:extLst>
              <a:ext uri="{FF2B5EF4-FFF2-40B4-BE49-F238E27FC236}">
                <a16:creationId xmlns:a16="http://schemas.microsoft.com/office/drawing/2014/main" id="{AE68AE7F-95A1-6F4A-A1C4-7486006E40B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5511" y="2986218"/>
            <a:ext cx="392112" cy="127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8" name="Text Box 479">
            <a:extLst>
              <a:ext uri="{FF2B5EF4-FFF2-40B4-BE49-F238E27FC236}">
                <a16:creationId xmlns:a16="http://schemas.microsoft.com/office/drawing/2014/main" id="{637080FA-EE6C-6B46-8793-338673889C1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257124" y="2775081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59" name="Text Box 480">
            <a:extLst>
              <a:ext uri="{FF2B5EF4-FFF2-40B4-BE49-F238E27FC236}">
                <a16:creationId xmlns:a16="http://schemas.microsoft.com/office/drawing/2014/main" id="{997F1BFA-BA0E-F94B-A0FF-587BFB92C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3461" y="2876681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60" name="Text Box 485">
            <a:extLst>
              <a:ext uri="{FF2B5EF4-FFF2-40B4-BE49-F238E27FC236}">
                <a16:creationId xmlns:a16="http://schemas.microsoft.com/office/drawing/2014/main" id="{E73EBDD5-145E-4747-96B0-E5E4E57A184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677386" y="5456368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31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1" name="Text Box 486">
            <a:extLst>
              <a:ext uri="{FF2B5EF4-FFF2-40B4-BE49-F238E27FC236}">
                <a16:creationId xmlns:a16="http://schemas.microsoft.com/office/drawing/2014/main" id="{0323BBF7-ADC5-5A4D-B97A-476E0EEC79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6973" y="5545268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62" name="Text Box 488">
            <a:extLst>
              <a:ext uri="{FF2B5EF4-FFF2-40B4-BE49-F238E27FC236}">
                <a16:creationId xmlns:a16="http://schemas.microsoft.com/office/drawing/2014/main" id="{FDAD40C8-7298-C54C-91E0-0A47D8717A4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057048" y="3564068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rgbClr val="000000"/>
                </a:solidFill>
              </a:rPr>
              <a:t>21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3" name="Text Box 489">
            <a:extLst>
              <a:ext uri="{FF2B5EF4-FFF2-40B4-BE49-F238E27FC236}">
                <a16:creationId xmlns:a16="http://schemas.microsoft.com/office/drawing/2014/main" id="{A3E23119-4ADD-5746-ADA5-70C3ADDDD5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7573" y="3552956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64" name="Text Box 505">
            <a:extLst>
              <a:ext uri="{FF2B5EF4-FFF2-40B4-BE49-F238E27FC236}">
                <a16:creationId xmlns:a16="http://schemas.microsoft.com/office/drawing/2014/main" id="{F1DEB2B2-3C44-BB4B-910D-C19905C1CD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8873" y="4586418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512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65" name="Text Box 507">
            <a:extLst>
              <a:ext uri="{FF2B5EF4-FFF2-40B4-BE49-F238E27FC236}">
                <a16:creationId xmlns:a16="http://schemas.microsoft.com/office/drawing/2014/main" id="{BAF187C3-CCB6-0B4D-922F-402D05C9A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9186" y="4586418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1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66" name="Text Box 508">
            <a:extLst>
              <a:ext uri="{FF2B5EF4-FFF2-40B4-BE49-F238E27FC236}">
                <a16:creationId xmlns:a16="http://schemas.microsoft.com/office/drawing/2014/main" id="{76DD6143-DED8-4F42-AD83-58D3363449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8561" y="4586418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2 MB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1C9D9FC-4B5B-4244-ABCB-34ABE3BB004F}"/>
              </a:ext>
            </a:extLst>
          </p:cNvPr>
          <p:cNvSpPr txBox="1"/>
          <p:nvPr/>
        </p:nvSpPr>
        <p:spPr>
          <a:xfrm>
            <a:off x="5649712" y="3976818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>
                <a:solidFill>
                  <a:srgbClr val="FF0000"/>
                </a:solidFill>
              </a:rPr>
              <a:t>PS =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126418D-E3A6-9C4A-B1EC-EBF8548CF1D5}"/>
              </a:ext>
            </a:extLst>
          </p:cNvPr>
          <p:cNvSpPr txBox="1"/>
          <p:nvPr/>
        </p:nvSpPr>
        <p:spPr>
          <a:xfrm>
            <a:off x="3073288" y="3976818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>
                <a:solidFill>
                  <a:srgbClr val="FF0000"/>
                </a:solidFill>
              </a:rPr>
              <a:t>PS = 0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DF813FB-65C1-8542-A37A-0172FD5387AA}"/>
              </a:ext>
            </a:extLst>
          </p:cNvPr>
          <p:cNvSpPr txBox="1"/>
          <p:nvPr/>
        </p:nvSpPr>
        <p:spPr>
          <a:xfrm>
            <a:off x="4315225" y="3981061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>
                <a:solidFill>
                  <a:srgbClr val="FF0000"/>
                </a:solidFill>
              </a:rPr>
              <a:t>PS = 0</a:t>
            </a:r>
          </a:p>
        </p:txBody>
      </p:sp>
    </p:spTree>
    <p:extLst>
      <p:ext uri="{BB962C8B-B14F-4D97-AF65-F5344CB8AC3E}">
        <p14:creationId xmlns:p14="http://schemas.microsoft.com/office/powerpoint/2010/main" val="30010115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7" y="648101"/>
            <a:ext cx="4490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IA32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1B30ED-9C0C-4A4F-9A6F-752D4A9EB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172" y="1535607"/>
            <a:ext cx="9047655" cy="40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421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9CCF1-D273-3841-ADF7-1AAB802C3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22" y="45193"/>
            <a:ext cx="5544641" cy="35671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0C6C58-A6AA-0B46-9798-E0FAE4D73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22" y="3612374"/>
            <a:ext cx="5544641" cy="3135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707588-1A2B-0F46-9454-2933FF38C5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237" y="1320593"/>
            <a:ext cx="5544641" cy="17023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2DC698-8651-EE4B-836D-AFD9A681DF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9237" y="3022933"/>
            <a:ext cx="5544641" cy="294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19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总结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166525" cy="54508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虚拟内存系统需要软硬件协同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硬件：地址翻译（对用户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透明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软件：管理和维护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硬件：决定基本机制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，页表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，物理内存，磁盘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软件：设计具体策略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页面调度（换入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换出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异常处理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…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机制与策略分离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的思想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437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从物理寻址到虚拟寻址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8A814A-93F3-A643-9C33-2C1217371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98" y="1153627"/>
            <a:ext cx="3617954" cy="29891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27BCAE-32ED-1E43-A2AA-45BF9147F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3322" y="1317446"/>
            <a:ext cx="5300980" cy="2825349"/>
          </a:xfrm>
          <a:prstGeom prst="rect">
            <a:avLst/>
          </a:prstGeom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57D7C29-AFB5-954D-99A7-726EB4624C57}"/>
              </a:ext>
            </a:extLst>
          </p:cNvPr>
          <p:cNvCxnSpPr>
            <a:cxnSpLocks/>
          </p:cNvCxnSpPr>
          <p:nvPr/>
        </p:nvCxnSpPr>
        <p:spPr>
          <a:xfrm>
            <a:off x="4032912" y="2914787"/>
            <a:ext cx="250041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AE773F82-2BBD-7C48-9F53-00C434C3E6B5}"/>
              </a:ext>
            </a:extLst>
          </p:cNvPr>
          <p:cNvSpPr txBox="1"/>
          <p:nvPr/>
        </p:nvSpPr>
        <p:spPr>
          <a:xfrm>
            <a:off x="4045054" y="2545454"/>
            <a:ext cx="2476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faster CPU, larger DRAM</a:t>
            </a:r>
            <a:endParaRPr kumimoji="1" lang="zh-CN" alt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16A263E-E85D-BC42-9A96-F65928D49ACD}"/>
              </a:ext>
            </a:extLst>
          </p:cNvPr>
          <p:cNvSpPr txBox="1"/>
          <p:nvPr/>
        </p:nvSpPr>
        <p:spPr>
          <a:xfrm>
            <a:off x="4571232" y="2914787"/>
            <a:ext cx="134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CN" altLang="zh-CN" i="1" dirty="0"/>
              <a:t>multitasking</a:t>
            </a:r>
            <a:endParaRPr kumimoji="1" lang="zh-CN" altLang="en-US" i="1" dirty="0"/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E274475-B777-7F41-99F0-636EC4591280}"/>
              </a:ext>
            </a:extLst>
          </p:cNvPr>
          <p:cNvCxnSpPr>
            <a:cxnSpLocks/>
            <a:stCxn id="88" idx="2"/>
          </p:cNvCxnSpPr>
          <p:nvPr/>
        </p:nvCxnSpPr>
        <p:spPr>
          <a:xfrm flipH="1">
            <a:off x="5243884" y="3284119"/>
            <a:ext cx="1" cy="384498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DD5504AD-488B-7445-A25B-03DB1B632DCD}"/>
              </a:ext>
            </a:extLst>
          </p:cNvPr>
          <p:cNvSpPr txBox="1"/>
          <p:nvPr/>
        </p:nvSpPr>
        <p:spPr>
          <a:xfrm>
            <a:off x="4067824" y="3651253"/>
            <a:ext cx="2352119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chemeClr val="accent1"/>
                </a:solidFill>
              </a:rPr>
              <a:t>Demand</a:t>
            </a:r>
            <a:r>
              <a:rPr kumimoji="1" lang="zh-CN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zh-CN" dirty="0">
                <a:solidFill>
                  <a:schemeClr val="accent1"/>
                </a:solidFill>
              </a:rPr>
              <a:t>for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</a:rPr>
              <a:t>larger</a:t>
            </a:r>
            <a:r>
              <a:rPr kumimoji="1" lang="zh-CN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zh-CN" dirty="0">
                <a:solidFill>
                  <a:schemeClr val="accent1"/>
                </a:solidFill>
              </a:rPr>
              <a:t>capacity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</a:rPr>
              <a:t>better</a:t>
            </a:r>
            <a:r>
              <a:rPr kumimoji="1" lang="zh-CN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zh-CN" dirty="0">
                <a:solidFill>
                  <a:schemeClr val="accent1"/>
                </a:solidFill>
              </a:rPr>
              <a:t>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</a:rPr>
              <a:t>stronger</a:t>
            </a:r>
            <a:r>
              <a:rPr kumimoji="1" lang="zh-CN" altLang="en-US" dirty="0">
                <a:solidFill>
                  <a:schemeClr val="accent1"/>
                </a:solidFill>
              </a:rPr>
              <a:t> </a:t>
            </a:r>
            <a:r>
              <a:rPr kumimoji="1" lang="en-US" altLang="zh-CN" dirty="0">
                <a:solidFill>
                  <a:schemeClr val="accent1"/>
                </a:solidFill>
              </a:rPr>
              <a:t>protection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E806EEA-CC7F-1040-8D9D-4E851EBF6933}"/>
              </a:ext>
            </a:extLst>
          </p:cNvPr>
          <p:cNvSpPr txBox="1"/>
          <p:nvPr/>
        </p:nvSpPr>
        <p:spPr>
          <a:xfrm>
            <a:off x="-259114" y="4142792"/>
            <a:ext cx="6356978" cy="2537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多用于早期</a:t>
            </a:r>
            <a:r>
              <a:rPr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嵌入式计算机系统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数字信号处理器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电子相框：无多任务需求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嵌入式微控制器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714500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汽车、电梯：运行固件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早期</a:t>
            </a:r>
            <a:r>
              <a:rPr lang="zh-CN" altLang="en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超算</a:t>
            </a:r>
            <a:r>
              <a:rPr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：批处理作业，无大规模多任务需求</a:t>
            </a:r>
            <a:endParaRPr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20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944AC3-E599-2349-876F-2BD18851E21E}"/>
              </a:ext>
            </a:extLst>
          </p:cNvPr>
          <p:cNvGrpSpPr/>
          <p:nvPr/>
        </p:nvGrpSpPr>
        <p:grpSpPr>
          <a:xfrm>
            <a:off x="2399176" y="2585468"/>
            <a:ext cx="7393647" cy="1687064"/>
            <a:chOff x="1641575" y="2677801"/>
            <a:chExt cx="7393647" cy="168706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89B2C29-6C36-CC44-A825-1EB7BA0CADF3}"/>
                </a:ext>
              </a:extLst>
            </p:cNvPr>
            <p:cNvSpPr txBox="1"/>
            <p:nvPr/>
          </p:nvSpPr>
          <p:spPr>
            <a:xfrm>
              <a:off x="1641575" y="2967335"/>
              <a:ext cx="581005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/>
                <a:t>Thank</a:t>
              </a:r>
              <a:r>
                <a:rPr kumimoji="1" lang="zh-CN" altLang="en-US" sz="6600" dirty="0"/>
                <a:t> </a:t>
              </a:r>
              <a:r>
                <a:rPr kumimoji="1" lang="en-US" altLang="zh-CN" sz="6600" dirty="0"/>
                <a:t>you!</a:t>
              </a:r>
              <a:endParaRPr kumimoji="1" lang="zh-CN" altLang="en-US" sz="6600" dirty="0"/>
            </a:p>
          </p:txBody>
        </p:sp>
        <p:pic>
          <p:nvPicPr>
            <p:cNvPr id="3" name="图片 3">
              <a:extLst>
                <a:ext uri="{FF2B5EF4-FFF2-40B4-BE49-F238E27FC236}">
                  <a16:creationId xmlns:a16="http://schemas.microsoft.com/office/drawing/2014/main" id="{A2F7A61C-D60C-8F44-8D57-D33E1FE70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80335" y="2677801"/>
              <a:ext cx="1854887" cy="1687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156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从物理寻址到虚拟寻址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ECC669-4B65-0D45-A391-CCDBC778082F}"/>
              </a:ext>
            </a:extLst>
          </p:cNvPr>
          <p:cNvSpPr txBox="1"/>
          <p:nvPr/>
        </p:nvSpPr>
        <p:spPr>
          <a:xfrm>
            <a:off x="-129664" y="1232876"/>
            <a:ext cx="11939862" cy="5450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19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讲研讨题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1(2):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对外有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位地址线， 那理论上可以寻址多大的物理内存空间？ 如果按照当前主流的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32GB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的内存条算， 需要插多少根内存条才能满足最大寻址空间？ 这个数量的内存条是否现实可行， 从计算机机箱空间和内存厂商产量等不同维度来分析。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最多可支持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位物理地址，理论上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可以寻址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2^64B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物理内存空间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32GB = 32 * 2^30B = 2^35B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，因此至少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需要插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2^29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根内存条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显然是不现实的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19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讲研讨题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1(3):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参考课件第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9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-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10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页，调研当前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ARM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体系结构的主要产品线，说明哪些是有虚拟存储的、 哪些没有，它们分别主要用在什么场景。当前高端新能源汽车中，是否用到了 </a:t>
            </a:r>
            <a:r>
              <a:rPr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ARM </a:t>
            </a:r>
            <a:r>
              <a:rPr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芯片，主要是哪个系列，有没有虚拟存储。</a:t>
            </a:r>
            <a:endParaRPr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Cortex-A: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应用级处理器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，多用于高计算需求场景（手机、电脑等）；有虚拟内存系统</a:t>
            </a:r>
            <a:endParaRPr lang="en-US" altLang="zh-CN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Cortex-R: 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实时级处理器，多用于高实时性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安全性需求场景（工业机器人、自动驾驶）；无虚拟内存系统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Cortex-M: 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微处理器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控制器，多用于嵌入式设备；无虚拟内存系统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高端新能源汽车：中央控制系统多用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Cortex-A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，自动驾驶系统多用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Cortex-R</a:t>
            </a:r>
          </a:p>
        </p:txBody>
      </p:sp>
    </p:spTree>
    <p:extLst>
      <p:ext uri="{BB962C8B-B14F-4D97-AF65-F5344CB8AC3E}">
        <p14:creationId xmlns:p14="http://schemas.microsoft.com/office/powerpoint/2010/main" val="2972720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地址空间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">
                <a:extLst>
                  <a:ext uri="{FF2B5EF4-FFF2-40B4-BE49-F238E27FC236}">
                    <a16:creationId xmlns:a16="http://schemas.microsoft.com/office/drawing/2014/main" id="{DC006AA8-2C8B-F14B-89B1-745EB47A47F8}"/>
                  </a:ext>
                </a:extLst>
              </p:cNvPr>
              <p:cNvSpPr txBox="1"/>
              <p:nvPr/>
            </p:nvSpPr>
            <p:spPr>
              <a:xfrm>
                <a:off x="307808" y="1232876"/>
                <a:ext cx="11615754" cy="501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线性地址空间：一种概念</a:t>
                </a:r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{0, 1, 2, …}</m:t>
                    </m:r>
                  </m:oMath>
                </a14:m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虚拟地址空间</a:t>
                </a:r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{0, 1, 2, …,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−1}</m:t>
                    </m:r>
                  </m:oMath>
                </a14:m>
                <a:endParaRPr lang="en-US" dirty="0"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dirty="0" err="1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地址位数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𝑛</m:t>
                    </m:r>
                  </m:oMath>
                </a14:m>
                <a:r>
                  <a:rPr lang="zh-CN" altLang="en-US" dirty="0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，容量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 baseline="30000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字节</a:t>
                </a:r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schemeClr val="accent1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程序里的绝大部分地址都是虚拟地址</a:t>
                </a:r>
                <a:endParaRPr lang="en-US" altLang="zh-CN" dirty="0">
                  <a:solidFill>
                    <a:schemeClr val="accent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物理地址空间</a:t>
                </a:r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{0, 1, 2, …,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−1}</m:t>
                    </m:r>
                  </m:oMath>
                </a14:m>
                <a:endParaRPr lang="en-US" dirty="0"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dirty="0" err="1">
                    <a:solidFill>
                      <a:prstClr val="black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地址位数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 </m:t>
                    </m:r>
                    <m:r>
                      <a:rPr lang="en-US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𝑚</m:t>
                    </m:r>
                  </m:oMath>
                </a14:m>
                <a:r>
                  <a:rPr lang="zh-CN" altLang="en-US" dirty="0"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，（假设）容量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baseline="30000" dirty="0">
                        <a:latin typeface="Cambria Math" panose="02040503050406030204" pitchFamily="18" charset="0"/>
                      </a:rPr>
                      <m:t>𝑚</m:t>
                    </m:r>
                    <m:r>
                      <m:rPr>
                        <m:nor/>
                      </m:rPr>
                      <a:rPr lang="zh-CN" altLang="en-US" dirty="0">
                        <a:solidFill>
                          <a:prstClr val="black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cs typeface="Calibri" panose="020F0502020204030204" pitchFamily="34" charset="0"/>
                      </a:rPr>
                      <m:t>字节</m:t>
                    </m:r>
                  </m:oMath>
                </a14:m>
                <a:endParaRPr lang="en-US" altLang="zh-CN" dirty="0">
                  <a:solidFill>
                    <a:prstClr val="black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schemeClr val="accent3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虚拟内存的基本思想：</a:t>
                </a:r>
                <a:r>
                  <a:rPr lang="zh-CN" altLang="en-US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分离数据对象（</a:t>
                </a:r>
                <a:r>
                  <a:rPr lang="en-US" altLang="zh-CN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object</a:t>
                </a:r>
                <a:r>
                  <a:rPr lang="zh-CN" altLang="en-US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）和数据属性（</a:t>
                </a:r>
                <a:r>
                  <a:rPr lang="en-US" altLang="zh-CN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attributes</a:t>
                </a:r>
                <a:r>
                  <a:rPr lang="zh-CN" altLang="en-US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）</a:t>
                </a:r>
                <a:endParaRPr lang="en-US" altLang="zh-CN" dirty="0">
                  <a:solidFill>
                    <a:srgbClr val="FF0000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schemeClr val="accent3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在虚拟地址空间中有一个（或多个）虚拟地址</a:t>
                </a:r>
                <a:endParaRPr lang="en-US" altLang="zh-CN" dirty="0">
                  <a:solidFill>
                    <a:schemeClr val="accent3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schemeClr val="accent3"/>
                    </a:solidFill>
                    <a:latin typeface="SimHei" panose="02010609060101010101" pitchFamily="49" charset="-122"/>
                    <a:ea typeface="SimHei" panose="02010609060101010101" pitchFamily="49" charset="-122"/>
                    <a:cs typeface="Calibri" panose="020F0502020204030204" pitchFamily="34" charset="0"/>
                  </a:rPr>
                  <a:t>在物理地址空间中（可能）有一个物理地址</a:t>
                </a:r>
                <a:endParaRPr lang="en-US" altLang="zh-CN" dirty="0">
                  <a:solidFill>
                    <a:schemeClr val="accent3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3" name="文本框 1">
                <a:extLst>
                  <a:ext uri="{FF2B5EF4-FFF2-40B4-BE49-F238E27FC236}">
                    <a16:creationId xmlns:a16="http://schemas.microsoft.com/office/drawing/2014/main" id="{DC006AA8-2C8B-F14B-89B1-745EB47A47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808" y="1232876"/>
                <a:ext cx="11615754" cy="5013360"/>
              </a:xfrm>
              <a:prstGeom prst="rect">
                <a:avLst/>
              </a:prstGeom>
              <a:blipFill>
                <a:blip r:embed="rId3"/>
                <a:stretch>
                  <a:fillRect l="-328" b="-7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465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426596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虚拟内存的有关概念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地址和物理内存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作为磁盘的缓存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页表和地址翻译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虚拟内存与内存保护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实例：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 / Linux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虚拟内存系统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CN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</a:t>
            </a:r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格式</a:t>
            </a:r>
            <a:endParaRPr kumimoji="1" lang="en-US" altLang="zh-CN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88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5400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虚拟内存与缓存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文本框 1">
                <a:extLst>
                  <a:ext uri="{FF2B5EF4-FFF2-40B4-BE49-F238E27FC236}">
                    <a16:creationId xmlns:a16="http://schemas.microsoft.com/office/drawing/2014/main" id="{1E351037-2076-1941-A7D1-AEA9A9271F3B}"/>
                  </a:ext>
                </a:extLst>
              </p:cNvPr>
              <p:cNvSpPr txBox="1"/>
              <p:nvPr/>
            </p:nvSpPr>
            <p:spPr>
              <a:xfrm>
                <a:off x="268438" y="2086314"/>
                <a:ext cx="5827562" cy="2537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按</a:t>
                </a:r>
                <a:r>
                  <a:rPr lang="zh-CN" altLang="en-CN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页</a:t>
                </a:r>
                <a:r>
                  <a:rPr lang="zh-CN" altLang="en-US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（</a:t>
                </a:r>
                <a:r>
                  <a:rPr lang="en-US" altLang="zh-CN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page</a:t>
                </a:r>
                <a:r>
                  <a:rPr lang="zh-CN" altLang="en-US" dirty="0">
                    <a:solidFill>
                      <a:srgbClr val="FF0000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）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划分虚拟地址空间和物理地址空间</a:t>
                </a:r>
                <a:endParaRPr lang="en-US" altLang="zh-CN" dirty="0">
                  <a:solidFill>
                    <a:prstClr val="black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页的大小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SimHei" panose="02010609060101010101" pitchFamily="49" charset="-122"/>
                        <a:cs typeface="Calibri" panose="020F0502020204030204" pitchFamily="34" charset="0"/>
                      </a:rPr>
                      <m:t>𝑃</m:t>
                    </m:r>
                    <m:r>
                      <a:rPr lang="en-US" altLang="zh-C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SimHei" panose="02010609060101010101" pitchFamily="49" charset="-122"/>
                        <a:cs typeface="Calibri" panose="020F0502020204030204" pitchFamily="34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  <a:cs typeface="Calibri" panose="020F0502020204030204" pitchFamily="34" charset="0"/>
                          </a:rPr>
                          <m:t>2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  <a:cs typeface="Calibri" panose="020F0502020204030204" pitchFamily="34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字节</a:t>
                </a:r>
                <a:endParaRPr lang="en-US" altLang="zh-CN" dirty="0">
                  <a:solidFill>
                    <a:prstClr val="black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虚拟页（</a:t>
                </a:r>
                <a:r>
                  <a:rPr lang="en-US" altLang="zh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VP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）和物理页（</a:t>
                </a:r>
                <a:r>
                  <a:rPr lang="en-US" altLang="zh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PP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，</a:t>
                </a:r>
                <a:r>
                  <a:rPr lang="en-US" altLang="zh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a.k.a. </a:t>
                </a:r>
                <a:r>
                  <a:rPr lang="zh-CN" altLang="en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页帧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）</a:t>
                </a:r>
                <a:endParaRPr lang="en-US" altLang="zh-CN" dirty="0">
                  <a:solidFill>
                    <a:prstClr val="black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虚拟页的三种状态</a:t>
                </a:r>
                <a:endParaRPr lang="en-US" altLang="zh-CN" dirty="0">
                  <a:solidFill>
                    <a:prstClr val="black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（大多数）</a:t>
                </a:r>
                <a:r>
                  <a:rPr lang="zh-CN" altLang="en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已分配的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虚拟页存在于磁盘上</a:t>
                </a:r>
                <a:endParaRPr lang="en-US" altLang="zh-CN" dirty="0">
                  <a:solidFill>
                    <a:prstClr val="black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itchFamily="2" charset="2"/>
                  <a:buChar char="ü"/>
                </a:pPr>
                <a:r>
                  <a:rPr lang="en-US" altLang="zh-CN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DRAM</a:t>
                </a:r>
                <a:r>
                  <a:rPr lang="zh-CN" altLang="en-US" dirty="0">
                    <a:solidFill>
                      <a:prstClr val="black"/>
                    </a:solidFill>
                    <a:latin typeface="Calibri" panose="020F0502020204030204" pitchFamily="34" charset="0"/>
                    <a:ea typeface="SimHei" panose="02010609060101010101" pitchFamily="49" charset="-122"/>
                    <a:cs typeface="Calibri" panose="020F0502020204030204" pitchFamily="34" charset="0"/>
                  </a:rPr>
                  <a:t>缓存虚拟页</a:t>
                </a:r>
                <a:endParaRPr lang="en-US" altLang="zh-CN" dirty="0">
                  <a:solidFill>
                    <a:schemeClr val="accent3"/>
                  </a:solidFill>
                  <a:latin typeface="Calibri" panose="020F0502020204030204" pitchFamily="34" charset="0"/>
                  <a:ea typeface="SimHei" panose="02010609060101010101" pitchFamily="49" charset="-122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64" name="文本框 1">
                <a:extLst>
                  <a:ext uri="{FF2B5EF4-FFF2-40B4-BE49-F238E27FC236}">
                    <a16:creationId xmlns:a16="http://schemas.microsoft.com/office/drawing/2014/main" id="{1E351037-2076-1941-A7D1-AEA9A9271F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438" y="2086314"/>
                <a:ext cx="5827562" cy="2537874"/>
              </a:xfrm>
              <a:prstGeom prst="rect">
                <a:avLst/>
              </a:prstGeom>
              <a:blipFill>
                <a:blip r:embed="rId3"/>
                <a:stretch>
                  <a:fillRect l="-652" b="-29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5D490409-6B5D-AE44-9DC7-53381199E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456" y="1795749"/>
            <a:ext cx="5892817" cy="33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74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14504</TotalTime>
  <Words>6332</Words>
  <Application>Microsoft Macintosh PowerPoint</Application>
  <PresentationFormat>Widescreen</PresentationFormat>
  <Paragraphs>1164</Paragraphs>
  <Slides>50</Slides>
  <Notes>37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0" baseType="lpstr">
      <vt:lpstr>Calibri</vt:lpstr>
      <vt:lpstr>Cambria Math</vt:lpstr>
      <vt:lpstr>Arial</vt:lpstr>
      <vt:lpstr>-webkit-standard</vt:lpstr>
      <vt:lpstr>Wingdings</vt:lpstr>
      <vt:lpstr>Courier New</vt:lpstr>
      <vt:lpstr>Calibri Light</vt:lpstr>
      <vt:lpstr>SimHei</vt:lpstr>
      <vt:lpstr>Arial Narrow</vt:lpstr>
      <vt:lpstr>Office Theme</vt:lpstr>
      <vt:lpstr>PowerPoint Presentation</vt:lpstr>
      <vt:lpstr>Virtual Memory: Concepts &amp;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刘 沛雨</dc:creator>
  <cp:lastModifiedBy>刘 沛雨</cp:lastModifiedBy>
  <cp:revision>341</cp:revision>
  <dcterms:created xsi:type="dcterms:W3CDTF">2024-09-08T14:28:50Z</dcterms:created>
  <dcterms:modified xsi:type="dcterms:W3CDTF">2025-12-05T07:58:34Z</dcterms:modified>
</cp:coreProperties>
</file>

<file path=docProps/thumbnail.jpeg>
</file>